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98" r:id="rId9"/>
    <p:sldId id="263" r:id="rId10"/>
    <p:sldId id="264" r:id="rId11"/>
    <p:sldId id="265" r:id="rId12"/>
    <p:sldId id="266" r:id="rId13"/>
    <p:sldId id="267" r:id="rId14"/>
    <p:sldId id="268" r:id="rId15"/>
    <p:sldId id="269" r:id="rId16"/>
    <p:sldId id="270" r:id="rId17"/>
    <p:sldId id="271" r:id="rId18"/>
    <p:sldId id="272" r:id="rId19"/>
    <p:sldId id="273" r:id="rId20"/>
    <p:sldId id="300"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Lst>
  <p:sldSz cx="12192000" cy="6858000"/>
  <p:notesSz cx="6858000" cy="9144000"/>
  <p:embeddedFontLst>
    <p:embeddedFont>
      <p:font typeface="Play" panose="020B0604020202020204" charset="0"/>
      <p:regular r:id="rId47"/>
      <p:bold r:id="rId48"/>
    </p:embeddedFont>
    <p:embeddedFont>
      <p:font typeface="Trebuchet MS" panose="020B060302020202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h+dlzhb/KSHsIYJnMGEgLalyX5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0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 name="Google Shape;9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 </a:t>
            </a:r>
            <a:r>
              <a:rPr lang="en-US" sz="1200">
                <a:solidFill>
                  <a:schemeClr val="dk1"/>
                </a:solidFill>
                <a:latin typeface="Arial"/>
                <a:ea typeface="Arial"/>
                <a:cs typeface="Arial"/>
                <a:sym typeface="Arial"/>
              </a:rPr>
              <a:t>Incorporates biting into direct free kick fouls.   </a:t>
            </a:r>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The old rule only discussed spitting at a player the new rule incorporates spitting or biting essentially anyone. </a:t>
            </a:r>
            <a:endParaRPr/>
          </a:p>
        </p:txBody>
      </p:sp>
      <p:sp>
        <p:nvSpPr>
          <p:cNvPr id="161" name="Google Shape;16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An attacker trying to head the ball out of the opposing goalkeeper’s hand commits a direct free kick foul. </a:t>
            </a:r>
            <a:endParaRPr/>
          </a:p>
          <a:p>
            <a:pPr marL="0" lvl="0" indent="0" algn="l" rtl="0">
              <a:lnSpc>
                <a:spcPct val="100000"/>
              </a:lnSpc>
              <a:spcBef>
                <a:spcPts val="0"/>
              </a:spcBef>
              <a:spcAft>
                <a:spcPts val="0"/>
              </a:spcAft>
              <a:buSzPts val="1400"/>
              <a:buNone/>
            </a:pPr>
            <a:endParaRPr sz="1200" b="1">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 </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Overall, this change aligns the rule with consistent officiating practice, removes redundancies and improves clarity without materially altering when a charge is or is not permitted.  The change consolidates language referring to the goalkeeper controlling the ball with their hands, where the simplified language refers to the full, shared definition referenced in a later section.  This change emphasizes the core safety concept that remains unchanged: the goalkeeper in possession of the ball with their hands cannot be charged or challenged.</a:t>
            </a:r>
            <a:endParaRPr/>
          </a:p>
          <a:p>
            <a:pPr marL="0" lvl="0" indent="0" algn="l" rtl="0">
              <a:lnSpc>
                <a:spcPct val="100000"/>
              </a:lnSpc>
              <a:spcBef>
                <a:spcPts val="0"/>
              </a:spcBef>
              <a:spcAft>
                <a:spcPts val="0"/>
              </a:spcAft>
              <a:buSzPts val="1400"/>
              <a:buNone/>
            </a:pPr>
            <a:endParaRPr/>
          </a:p>
        </p:txBody>
      </p:sp>
      <p:sp>
        <p:nvSpPr>
          <p:cNvPr id="168" name="Google Shape;16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attacker jumping at the goalkeeper preventing them from releasing the ball without making contact commits an indirect free kick (IDK).</a:t>
            </a:r>
            <a:endParaRPr/>
          </a:p>
          <a:p>
            <a:pPr marL="0" lvl="0" indent="0" algn="l" rtl="0">
              <a:lnSpc>
                <a:spcPct val="100000"/>
              </a:lnSpc>
              <a:spcBef>
                <a:spcPts val="0"/>
              </a:spcBef>
              <a:spcAft>
                <a:spcPts val="0"/>
              </a:spcAft>
              <a:buSzPts val="1400"/>
              <a:buNone/>
            </a:pPr>
            <a:r>
              <a:rPr lang="en-US" b="1"/>
              <a:t>Rationale: </a:t>
            </a:r>
            <a:r>
              <a:rPr lang="en-US"/>
              <a:t>We reworded this rule to make it clearer to coaches and officials to distinguish the difference between charging a goalkeeper in possession of the ball vs. interfering with the goalkeeper releasing the ball. </a:t>
            </a:r>
            <a:endParaRPr/>
          </a:p>
        </p:txBody>
      </p:sp>
      <p:sp>
        <p:nvSpPr>
          <p:cNvPr id="176" name="Google Shape;17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12-3-2b: </a:t>
            </a:r>
            <a:r>
              <a:rPr lang="en-US" sz="1200" u="none">
                <a:solidFill>
                  <a:schemeClr val="dk1"/>
                </a:solidFill>
                <a:latin typeface="Arial"/>
                <a:ea typeface="Arial"/>
                <a:cs typeface="Arial"/>
                <a:sym typeface="Arial"/>
              </a:rPr>
              <a:t>When the goalkeeper</a:t>
            </a:r>
            <a:r>
              <a:rPr lang="en-US" sz="1200" u="none" strike="sngStrike">
                <a:solidFill>
                  <a:schemeClr val="dk1"/>
                </a:solidFill>
                <a:latin typeface="Arial"/>
                <a:ea typeface="Arial"/>
                <a:cs typeface="Arial"/>
                <a:sym typeface="Arial"/>
              </a:rPr>
              <a:t>s</a:t>
            </a:r>
            <a:r>
              <a:rPr lang="en-US" sz="1200" u="none">
                <a:solidFill>
                  <a:schemeClr val="dk1"/>
                </a:solidFill>
                <a:latin typeface="Arial"/>
                <a:ea typeface="Arial"/>
                <a:cs typeface="Arial"/>
                <a:sym typeface="Arial"/>
              </a:rPr>
              <a:t> puts the ball on the ground, they relinquish their privileges as goalkeeper</a:t>
            </a:r>
            <a:r>
              <a:rPr lang="en-US" sz="1200" u="none" strike="sngStrike">
                <a:solidFill>
                  <a:schemeClr val="dk1"/>
                </a:solidFill>
                <a:latin typeface="Arial"/>
                <a:ea typeface="Arial"/>
                <a:cs typeface="Arial"/>
                <a:sym typeface="Arial"/>
              </a:rPr>
              <a:t>s</a:t>
            </a:r>
            <a:r>
              <a:rPr lang="en-US" sz="1200" u="none">
                <a:solidFill>
                  <a:schemeClr val="dk1"/>
                </a:solidFill>
                <a:latin typeface="Arial"/>
                <a:ea typeface="Arial"/>
                <a:cs typeface="Arial"/>
                <a:sym typeface="Arial"/>
              </a:rPr>
              <a:t>.</a:t>
            </a:r>
            <a:endParaRPr/>
          </a:p>
          <a:p>
            <a:pPr marL="0" lvl="0" indent="0" algn="l" rtl="0">
              <a:lnSpc>
                <a:spcPct val="100000"/>
              </a:lnSpc>
              <a:spcBef>
                <a:spcPts val="0"/>
              </a:spcBef>
              <a:spcAft>
                <a:spcPts val="0"/>
              </a:spcAft>
              <a:buSzPts val="1400"/>
              <a:buNone/>
            </a:pPr>
            <a:endParaRPr sz="1200" u="none">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u="none">
                <a:solidFill>
                  <a:schemeClr val="dk1"/>
                </a:solidFill>
                <a:latin typeface="Arial"/>
                <a:ea typeface="Arial"/>
                <a:cs typeface="Arial"/>
                <a:sym typeface="Arial"/>
              </a:rPr>
              <a:t>Rationale: This comprehensive language was combined from separate articles in rule 12 into one article. It also clearly defines what it means for a goalkeeper to posses the ball. </a:t>
            </a:r>
            <a:endParaRPr u="none"/>
          </a:p>
        </p:txBody>
      </p:sp>
      <p:sp>
        <p:nvSpPr>
          <p:cNvPr id="184" name="Google Shape;18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a:t>
            </a:r>
            <a:r>
              <a:rPr lang="en-US" sz="1200">
                <a:solidFill>
                  <a:schemeClr val="dk1"/>
                </a:solidFill>
                <a:latin typeface="Arial"/>
                <a:ea typeface="Arial"/>
                <a:cs typeface="Arial"/>
                <a:sym typeface="Arial"/>
              </a:rPr>
              <a:t> </a:t>
            </a:r>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Reorganizes goalkeeper restrictions, extends goalkeeper possession limit from six to eight seconds and changes the penalty from indirect free kick at the point of infraction to a corner kick. </a:t>
            </a:r>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The referee may start the 8 second count once the goalkeeper clearly has gained uncontested possession with their hands as shown in the PlayPic.</a:t>
            </a:r>
            <a:endParaRPr/>
          </a:p>
        </p:txBody>
      </p:sp>
      <p:sp>
        <p:nvSpPr>
          <p:cNvPr id="191" name="Google Shape;19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Rationale: Adds signal to the NFHS soccer Rule Signal Chart to help communicate the goalkeepers time remaining in the new 8 second restriction. </a:t>
            </a:r>
            <a:endParaRPr/>
          </a:p>
        </p:txBody>
      </p:sp>
      <p:sp>
        <p:nvSpPr>
          <p:cNvPr id="199" name="Google Shape;19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a:t>
            </a:r>
            <a:r>
              <a:rPr lang="en-US" sz="1200">
                <a:solidFill>
                  <a:schemeClr val="dk1"/>
                </a:solidFill>
                <a:latin typeface="Arial"/>
                <a:ea typeface="Arial"/>
                <a:cs typeface="Arial"/>
                <a:sym typeface="Arial"/>
              </a:rPr>
              <a:t> </a:t>
            </a:r>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Adds clarifying language to the considerations for dangerous play that include actions that prevent a nearby opponent from playing the ball for fear of injury. </a:t>
            </a:r>
            <a:endParaRPr/>
          </a:p>
          <a:p>
            <a:pPr marL="0" lvl="0" indent="0" algn="l" rtl="0">
              <a:lnSpc>
                <a:spcPct val="100000"/>
              </a:lnSpc>
              <a:spcBef>
                <a:spcPts val="0"/>
              </a:spcBef>
              <a:spcAft>
                <a:spcPts val="0"/>
              </a:spcAft>
              <a:buSzPts val="1400"/>
              <a:buNone/>
            </a:pP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207" name="Google Shape;20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a:t>
            </a:r>
            <a:r>
              <a:rPr lang="en-US" sz="1200">
                <a:solidFill>
                  <a:schemeClr val="dk1"/>
                </a:solidFill>
                <a:latin typeface="Arial"/>
                <a:ea typeface="Arial"/>
                <a:cs typeface="Arial"/>
                <a:sym typeface="Arial"/>
              </a:rPr>
              <a:t> </a:t>
            </a:r>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Including verbal offenses as an indirect free kick foul, this also gives more flexibility for officials when disciplining verbal offenses: they are now considered fouls at a minimum and may rise to the level of misconduct depending on the circumstances.  </a:t>
            </a:r>
            <a:endParaRPr/>
          </a:p>
          <a:p>
            <a:pPr marL="0" lvl="0" indent="0" algn="l" rtl="0">
              <a:lnSpc>
                <a:spcPct val="100000"/>
              </a:lnSpc>
              <a:spcBef>
                <a:spcPts val="0"/>
              </a:spcBef>
              <a:spcAft>
                <a:spcPts val="0"/>
              </a:spcAft>
              <a:buSzPts val="1400"/>
              <a:buNone/>
            </a:pP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New Article 7 then addresses any other reason for which play is stopped for misconduct; play is restarted with an indirect free kick.</a:t>
            </a:r>
            <a:endParaRPr/>
          </a:p>
          <a:p>
            <a:pPr marL="0" lvl="0" indent="0" algn="l" rtl="0">
              <a:lnSpc>
                <a:spcPct val="100000"/>
              </a:lnSpc>
              <a:spcBef>
                <a:spcPts val="0"/>
              </a:spcBef>
              <a:spcAft>
                <a:spcPts val="0"/>
              </a:spcAft>
              <a:buSzPts val="1400"/>
              <a:buNone/>
            </a:pP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Verbal offense situations</a:t>
            </a:r>
            <a:endParaRPr/>
          </a:p>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Situation: </a:t>
            </a:r>
            <a:r>
              <a:rPr lang="en-US" sz="1200" b="0">
                <a:solidFill>
                  <a:schemeClr val="dk1"/>
                </a:solidFill>
                <a:latin typeface="Arial"/>
                <a:ea typeface="Arial"/>
                <a:cs typeface="Arial"/>
                <a:sym typeface="Arial"/>
              </a:rPr>
              <a:t>On </a:t>
            </a:r>
            <a:r>
              <a:rPr lang="en-US" sz="1200">
                <a:solidFill>
                  <a:schemeClr val="dk1"/>
                </a:solidFill>
                <a:latin typeface="Arial"/>
                <a:ea typeface="Arial"/>
                <a:cs typeface="Arial"/>
                <a:sym typeface="Arial"/>
              </a:rPr>
              <a:t>a penalty kick, the defending team B2 shouts loudly at the moment that A10 is about to kick the ball. This is unfair interference and distracts the kicker. The referee retakes the penalty kick. </a:t>
            </a:r>
            <a:r>
              <a:rPr lang="en-US" sz="1200" b="1">
                <a:solidFill>
                  <a:schemeClr val="dk1"/>
                </a:solidFill>
                <a:latin typeface="Arial"/>
                <a:ea typeface="Arial"/>
                <a:cs typeface="Arial"/>
                <a:sym typeface="Arial"/>
              </a:rPr>
              <a:t>RULING: </a:t>
            </a:r>
            <a:r>
              <a:rPr lang="en-US" sz="1200">
                <a:solidFill>
                  <a:schemeClr val="dk1"/>
                </a:solidFill>
                <a:latin typeface="Arial"/>
                <a:ea typeface="Arial"/>
                <a:cs typeface="Arial"/>
                <a:sym typeface="Arial"/>
              </a:rPr>
              <a:t>Correct Procedure.</a:t>
            </a:r>
            <a:endParaRPr/>
          </a:p>
          <a:p>
            <a:pPr marL="0" lvl="0" indent="0" algn="l" rtl="0">
              <a:lnSpc>
                <a:spcPct val="100000"/>
              </a:lnSpc>
              <a:spcBef>
                <a:spcPts val="0"/>
              </a:spcBef>
              <a:spcAft>
                <a:spcPts val="0"/>
              </a:spcAft>
              <a:buSzPts val="1400"/>
              <a:buNone/>
            </a:pP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Situation: </a:t>
            </a:r>
            <a:r>
              <a:rPr lang="en-US" sz="1200">
                <a:solidFill>
                  <a:schemeClr val="dk1"/>
                </a:solidFill>
                <a:latin typeface="Arial"/>
                <a:ea typeface="Arial"/>
                <a:cs typeface="Arial"/>
                <a:sym typeface="Arial"/>
              </a:rPr>
              <a:t>A2 is about to receive the ball, an B3 who is close and behind the defender, shouts to mislead the opponent. A2 hesitates and fails to control the ball turning it over to B3. The referee stops play and awards an indirect free kick (INDFK) and cautions B3 for unsporting behavior. </a:t>
            </a:r>
            <a:r>
              <a:rPr lang="en-US" sz="1200" b="1">
                <a:solidFill>
                  <a:schemeClr val="dk1"/>
                </a:solidFill>
                <a:latin typeface="Arial"/>
                <a:ea typeface="Arial"/>
                <a:cs typeface="Arial"/>
                <a:sym typeface="Arial"/>
              </a:rPr>
              <a:t>RULING: </a:t>
            </a:r>
            <a:r>
              <a:rPr lang="en-US" sz="1200">
                <a:solidFill>
                  <a:schemeClr val="dk1"/>
                </a:solidFill>
                <a:latin typeface="Arial"/>
                <a:ea typeface="Arial"/>
                <a:cs typeface="Arial"/>
                <a:sym typeface="Arial"/>
              </a:rPr>
              <a:t>Correct procedure. The referee may award an IDFK if they feel the verbal offense warrants the stoppage. </a:t>
            </a:r>
            <a:endParaRPr/>
          </a:p>
        </p:txBody>
      </p:sp>
      <p:sp>
        <p:nvSpPr>
          <p:cNvPr id="214" name="Google Shape;21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 </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This change clarifies and simplifies the language surrounding DOGSO ejections by removing redundant wording, references to intending to deny a goal or a goal-scoring opportunity were eliminated. Aligns with previous rule wording within Rule 12. The updated structure provides four clear situations for denying a goal or obvious opportunity resulting in an ejection.</a:t>
            </a:r>
            <a:endParaRPr/>
          </a:p>
        </p:txBody>
      </p:sp>
      <p:sp>
        <p:nvSpPr>
          <p:cNvPr id="221" name="Google Shape;22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 </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The revision of Rule 13 clarifies the procedures for restarts on free kicks by breaking the rule into distinct categories, outlining when and where free kicks are awarded, and detailing how they should be taken. It also specifies the correct restart locations and provides guidance for officials on managing these situations. Additionally, the update incorporates restart procedures for scenarios involving outside agents, offenses occurring off the field, thrown objects, individuals entering the field illegally, players leaving the field without permission, and offenses that occur outside the field of play. </a:t>
            </a:r>
            <a:endParaRPr/>
          </a:p>
          <a:p>
            <a:pPr marL="0" lvl="0" indent="0" algn="l" rtl="0">
              <a:lnSpc>
                <a:spcPct val="100000"/>
              </a:lnSpc>
              <a:spcBef>
                <a:spcPts val="0"/>
              </a:spcBef>
              <a:spcAft>
                <a:spcPts val="0"/>
              </a:spcAft>
              <a:buSzPts val="1400"/>
              <a:buNone/>
            </a:pPr>
            <a:endParaRPr/>
          </a:p>
        </p:txBody>
      </p:sp>
      <p:sp>
        <p:nvSpPr>
          <p:cNvPr id="228" name="Google Shape;22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 name="Google Shape;9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Exceptions: </a:t>
            </a:r>
            <a:endParaRPr/>
          </a:p>
          <a:p>
            <a:pPr marL="0" lvl="0" indent="0" algn="l" rtl="0">
              <a:lnSpc>
                <a:spcPct val="100000"/>
              </a:lnSpc>
              <a:spcBef>
                <a:spcPts val="0"/>
              </a:spcBef>
              <a:spcAft>
                <a:spcPts val="0"/>
              </a:spcAft>
              <a:buSzPts val="1400"/>
              <a:buNone/>
            </a:pPr>
            <a:r>
              <a:rPr lang="en-US" sz="1200" u="none">
                <a:solidFill>
                  <a:schemeClr val="dk1"/>
                </a:solidFill>
                <a:latin typeface="Arial"/>
                <a:ea typeface="Arial"/>
                <a:cs typeface="Arial"/>
                <a:sym typeface="Arial"/>
              </a:rPr>
              <a:t>ART 2. </a:t>
            </a:r>
            <a:endParaRPr/>
          </a:p>
          <a:p>
            <a:pPr marL="0" lvl="0" indent="0" algn="l" rtl="0">
              <a:lnSpc>
                <a:spcPct val="100000"/>
              </a:lnSpc>
              <a:spcBef>
                <a:spcPts val="0"/>
              </a:spcBef>
              <a:spcAft>
                <a:spcPts val="0"/>
              </a:spcAft>
              <a:buSzPts val="1400"/>
              <a:buNone/>
            </a:pPr>
            <a:r>
              <a:rPr lang="en-US" sz="1200" u="none">
                <a:solidFill>
                  <a:schemeClr val="dk1"/>
                </a:solidFill>
                <a:latin typeface="Arial"/>
                <a:ea typeface="Arial"/>
                <a:cs typeface="Arial"/>
                <a:sym typeface="Arial"/>
              </a:rPr>
              <a:t>a. Direct free kicks awarded to the attacking team for an offense committed within the offending team’s own penalty area result in a penalty kick.</a:t>
            </a:r>
            <a:br>
              <a:rPr lang="en-US" sz="1200" u="none">
                <a:solidFill>
                  <a:schemeClr val="dk1"/>
                </a:solidFill>
                <a:latin typeface="Arial"/>
                <a:ea typeface="Arial"/>
                <a:cs typeface="Arial"/>
                <a:sym typeface="Arial"/>
              </a:rPr>
            </a:br>
            <a:r>
              <a:rPr lang="en-US" sz="1200" u="none">
                <a:solidFill>
                  <a:schemeClr val="dk1"/>
                </a:solidFill>
                <a:latin typeface="Arial"/>
                <a:ea typeface="Arial"/>
                <a:cs typeface="Arial"/>
                <a:sym typeface="Arial"/>
              </a:rPr>
              <a:t>b. If a direct free kick offense begins outside the offender’s penalty area and continues inside the penalty area, a penalty kick is awarded.</a:t>
            </a:r>
            <a:br>
              <a:rPr lang="en-US" sz="1200" u="none">
                <a:solidFill>
                  <a:schemeClr val="dk1"/>
                </a:solidFill>
                <a:latin typeface="Arial"/>
                <a:ea typeface="Arial"/>
                <a:cs typeface="Arial"/>
                <a:sym typeface="Arial"/>
              </a:rPr>
            </a:br>
            <a:r>
              <a:rPr lang="en-US" sz="1200" u="none">
                <a:solidFill>
                  <a:schemeClr val="dk1"/>
                </a:solidFill>
                <a:latin typeface="Arial"/>
                <a:ea typeface="Arial"/>
                <a:cs typeface="Arial"/>
                <a:sym typeface="Arial"/>
              </a:rPr>
              <a:t>c. For offenses involving striking or the throwing of an object, the free kick is awarded at the position where contact occurred or would have occurred.  If this location is off the field of play, then the free kick is awarded as in 13-2-6.</a:t>
            </a:r>
            <a:br>
              <a:rPr lang="en-US" sz="1200" u="none">
                <a:solidFill>
                  <a:schemeClr val="dk1"/>
                </a:solidFill>
                <a:latin typeface="Arial"/>
                <a:ea typeface="Arial"/>
                <a:cs typeface="Arial"/>
                <a:sym typeface="Arial"/>
              </a:rPr>
            </a:br>
            <a:r>
              <a:rPr lang="en-US" sz="1200" u="none">
                <a:solidFill>
                  <a:schemeClr val="dk1"/>
                </a:solidFill>
                <a:latin typeface="Arial"/>
                <a:ea typeface="Arial"/>
                <a:cs typeface="Arial"/>
                <a:sym typeface="Arial"/>
              </a:rPr>
              <a:t>d. Indirect free kicks awarded for an offside offense are taken from where the offender became involved in active play (i.e., the location on the field where the offender interfered with play, interfered with an opponent, or gained an advantage).</a:t>
            </a:r>
            <a:endParaRPr/>
          </a:p>
          <a:p>
            <a:pPr marL="0" lvl="0" indent="0" algn="l" rtl="0">
              <a:lnSpc>
                <a:spcPct val="100000"/>
              </a:lnSpc>
              <a:spcBef>
                <a:spcPts val="0"/>
              </a:spcBef>
              <a:spcAft>
                <a:spcPts val="0"/>
              </a:spcAft>
              <a:buSzPts val="1400"/>
              <a:buNone/>
            </a:pPr>
            <a:endParaRPr u="none"/>
          </a:p>
          <a:p>
            <a:pPr marL="0" lvl="0" indent="0" algn="l" rtl="0">
              <a:lnSpc>
                <a:spcPct val="100000"/>
              </a:lnSpc>
              <a:spcBef>
                <a:spcPts val="0"/>
              </a:spcBef>
              <a:spcAft>
                <a:spcPts val="0"/>
              </a:spcAft>
              <a:buSzPts val="1400"/>
              <a:buNone/>
            </a:pPr>
            <a:r>
              <a:rPr lang="en-US" u="none"/>
              <a:t>ART 4.</a:t>
            </a:r>
            <a:endParaRPr/>
          </a:p>
          <a:p>
            <a:pPr marL="0" lvl="0" indent="0" algn="l" rtl="0">
              <a:lnSpc>
                <a:spcPct val="100000"/>
              </a:lnSpc>
              <a:spcBef>
                <a:spcPts val="0"/>
              </a:spcBef>
              <a:spcAft>
                <a:spcPts val="0"/>
              </a:spcAft>
              <a:buSzPts val="1400"/>
              <a:buNone/>
            </a:pPr>
            <a:r>
              <a:rPr lang="en-US" sz="1200" u="none">
                <a:solidFill>
                  <a:schemeClr val="dk1"/>
                </a:solidFill>
                <a:latin typeface="Arial"/>
                <a:ea typeface="Arial"/>
                <a:cs typeface="Arial"/>
                <a:sym typeface="Arial"/>
              </a:rPr>
              <a:t>a. If they interfere with play or a game official, then a direct free kick or penalty kick is awarded to the opposing team at the location on the field where the interference occurred. </a:t>
            </a:r>
            <a:br>
              <a:rPr lang="en-US" sz="1200" u="none">
                <a:solidFill>
                  <a:schemeClr val="dk1"/>
                </a:solidFill>
                <a:latin typeface="Arial"/>
                <a:ea typeface="Arial"/>
                <a:cs typeface="Arial"/>
                <a:sym typeface="Arial"/>
              </a:rPr>
            </a:br>
            <a:r>
              <a:rPr lang="en-US" sz="1200" u="none">
                <a:solidFill>
                  <a:schemeClr val="dk1"/>
                </a:solidFill>
                <a:latin typeface="Arial"/>
                <a:ea typeface="Arial"/>
                <a:cs typeface="Arial"/>
                <a:sym typeface="Arial"/>
              </a:rPr>
              <a:t>b. If they touch the ball while it is still in play, but when the ball is clearly leaving the field without the offender creating an unfair impact, then an indirect free kick is awarded to the opposing team at the location where the offender touched the ball, and there is no disciplinary sanction.</a:t>
            </a:r>
            <a:br>
              <a:rPr lang="en-US" sz="1200" u="none">
                <a:solidFill>
                  <a:schemeClr val="dk1"/>
                </a:solidFill>
                <a:latin typeface="Arial"/>
                <a:ea typeface="Arial"/>
                <a:cs typeface="Arial"/>
                <a:sym typeface="Arial"/>
              </a:rPr>
            </a:br>
            <a:r>
              <a:rPr lang="en-US" sz="1200" u="none">
                <a:solidFill>
                  <a:schemeClr val="dk1"/>
                </a:solidFill>
                <a:latin typeface="Arial"/>
                <a:ea typeface="Arial"/>
                <a:cs typeface="Arial"/>
                <a:sym typeface="Arial"/>
              </a:rPr>
              <a:t>c. If there is no interference and they commit no other offense, but play is stopped for their entry/re-entry, then an indirect free kick is awarded to the opposing team at the location on the field where the ball was positioned when play was stopped.</a:t>
            </a:r>
            <a:endParaRPr u="none"/>
          </a:p>
        </p:txBody>
      </p:sp>
      <p:sp>
        <p:nvSpPr>
          <p:cNvPr id="235" name="Google Shape;23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mechanigram shows the ball going wide while both teams encroach with no impact. Restart with a goal kick.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 </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The rewrite ensures that encroachment is now only penalized if the offense has a clear impact on the penalty kick.  Goalkeepers will now receive a warning for a first offense rather than an immediate caution, acknowledging that such infractions often stem from mis-anticipation.  Regarding the kicker, the revisions continue to allow for deceptive movements and stutter-stepping during the run-up; however, the change strictly prohibits feinting once the approach to the ball is completed.  Finally, in rare instances where both the kicker and goalkeeper offend simultaneously, the kicker is penalized, as their illegal feinting is typically the catalyst for the goalkeeper’s infraction.  The penalty chart is also updated and reformatted for clarity.</a:t>
            </a:r>
            <a:endParaRPr/>
          </a:p>
        </p:txBody>
      </p:sp>
      <p:sp>
        <p:nvSpPr>
          <p:cNvPr id="242" name="Google Shape;24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 this mechanigram attacker A5 entered the penalty area before the ball was kicked and collected the ball from the rebound off the crossbar. This is an example where A5’s encroachment offense has impact on the penalty kick and thus results in an indirect free kick (IDFK) for the defending team located from where A5 touched the ball. </a:t>
            </a:r>
            <a:endParaRPr/>
          </a:p>
        </p:txBody>
      </p:sp>
      <p:sp>
        <p:nvSpPr>
          <p:cNvPr id="251" name="Google Shape;25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Rationale: </a:t>
            </a:r>
            <a:r>
              <a:rPr lang="en-US"/>
              <a:t>This change acknowledges that when a goalkeeper encroaches these infractions often stem from mis-anticipation and doesn’t over penalize the goalkeeper. </a:t>
            </a: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en-US"/>
              <a:t>This Mechanigram and PlayPics show the goalkeeper encroaching before the kick is taken. Since the goalkeeper made a save and the ball did not enter the goal, their offense is penalized, and the penalty kick is retaken. </a:t>
            </a:r>
            <a:endParaRPr/>
          </a:p>
          <a:p>
            <a:pPr marL="0" lvl="0" indent="0" algn="l" rtl="0">
              <a:lnSpc>
                <a:spcPct val="100000"/>
              </a:lnSpc>
              <a:spcBef>
                <a:spcPts val="0"/>
              </a:spcBef>
              <a:spcAft>
                <a:spcPts val="0"/>
              </a:spcAft>
              <a:buSzPts val="1400"/>
              <a:buNone/>
            </a:pPr>
            <a:endParaRPr/>
          </a:p>
        </p:txBody>
      </p:sp>
      <p:sp>
        <p:nvSpPr>
          <p:cNvPr id="260" name="Google Shape;260;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Rationale: </a:t>
            </a:r>
            <a:r>
              <a:rPr lang="en-US">
                <a:solidFill>
                  <a:schemeClr val="dk1"/>
                </a:solidFill>
              </a:rPr>
              <a:t>The penalty chart has also been updated and reformatted for clarity and mirrors the rules changes in this rule. </a:t>
            </a:r>
            <a:endParaRPr/>
          </a:p>
          <a:p>
            <a:pPr marL="0" lvl="0" indent="0" algn="l" rtl="0">
              <a:lnSpc>
                <a:spcPct val="100000"/>
              </a:lnSpc>
              <a:spcBef>
                <a:spcPts val="0"/>
              </a:spcBef>
              <a:spcAft>
                <a:spcPts val="0"/>
              </a:spcAft>
              <a:buClr>
                <a:schemeClr val="dk1"/>
              </a:buClr>
              <a:buSzPts val="1200"/>
              <a:buFont typeface="Arial"/>
              <a:buNone/>
            </a:pPr>
            <a:endParaRPr>
              <a:solidFill>
                <a:schemeClr val="dk1"/>
              </a:solidFill>
            </a:endParaRPr>
          </a:p>
          <a:p>
            <a:pPr marL="0" lvl="0" indent="0" algn="l" rtl="0">
              <a:lnSpc>
                <a:spcPct val="100000"/>
              </a:lnSpc>
              <a:spcBef>
                <a:spcPts val="0"/>
              </a:spcBef>
              <a:spcAft>
                <a:spcPts val="0"/>
              </a:spcAft>
              <a:buClr>
                <a:schemeClr val="dk1"/>
              </a:buClr>
              <a:buSzPts val="1200"/>
              <a:buFont typeface="Arial"/>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275" name="Google Shape;27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a:t>
            </a:r>
            <a:r>
              <a:rPr lang="en-US" sz="1200">
                <a:solidFill>
                  <a:schemeClr val="dk1"/>
                </a:solidFill>
                <a:latin typeface="Arial"/>
                <a:ea typeface="Arial"/>
                <a:cs typeface="Arial"/>
                <a:sym typeface="Arial"/>
              </a:rPr>
              <a:t> Clarifies different means unique and all rules regarding numbers into the same article. </a:t>
            </a:r>
            <a:endParaRPr/>
          </a:p>
        </p:txBody>
      </p:sp>
      <p:sp>
        <p:nvSpPr>
          <p:cNvPr id="289" name="Google Shape;289;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1">
                <a:solidFill>
                  <a:schemeClr val="dk1"/>
                </a:solidFill>
                <a:latin typeface="Arial"/>
                <a:ea typeface="Arial"/>
                <a:cs typeface="Arial"/>
                <a:sym typeface="Arial"/>
              </a:rPr>
              <a:t>Rationale:</a:t>
            </a:r>
            <a:r>
              <a:rPr lang="en-US" sz="1200">
                <a:solidFill>
                  <a:schemeClr val="dk1"/>
                </a:solidFill>
                <a:latin typeface="Arial"/>
                <a:ea typeface="Arial"/>
                <a:cs typeface="Arial"/>
                <a:sym typeface="Arial"/>
              </a:rPr>
              <a:t> The addition of the language makes it clear that both teams may wear the same color of shorts provided the jerseys and socks are different colors. </a:t>
            </a:r>
            <a:endParaRPr/>
          </a:p>
          <a:p>
            <a:pPr marL="0" lvl="0" indent="0" algn="l" rtl="0">
              <a:lnSpc>
                <a:spcPct val="100000"/>
              </a:lnSpc>
              <a:spcBef>
                <a:spcPts val="0"/>
              </a:spcBef>
              <a:spcAft>
                <a:spcPts val="0"/>
              </a:spcAft>
              <a:buSzPts val="1400"/>
              <a:buNone/>
            </a:pPr>
            <a:r>
              <a:rPr lang="en-US" b="1"/>
              <a:t>The away team is not required to wear white shorts. </a:t>
            </a:r>
            <a:endParaRPr/>
          </a:p>
        </p:txBody>
      </p:sp>
      <p:sp>
        <p:nvSpPr>
          <p:cNvPr id="296" name="Google Shape;29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SzPts val="1400"/>
              <a:buNone/>
            </a:pPr>
            <a:r>
              <a:rPr lang="en-US" sz="1800">
                <a:latin typeface="Calibri"/>
                <a:ea typeface="Calibri"/>
                <a:cs typeface="Calibri"/>
                <a:sym typeface="Calibri"/>
              </a:rPr>
              <a:t>Not drawn to scale. </a:t>
            </a:r>
            <a:endParaRPr sz="1800">
              <a:latin typeface="Calibri"/>
              <a:ea typeface="Calibri"/>
              <a:cs typeface="Calibri"/>
              <a:sym typeface="Calibri"/>
            </a:endParaRPr>
          </a:p>
        </p:txBody>
      </p:sp>
      <p:sp>
        <p:nvSpPr>
          <p:cNvPr id="311" name="Google Shape;311;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 current list of NFHS authenticated products can be found at www.nfhs.org, Resources, Authenticating Mark.</a:t>
            </a:r>
            <a:endParaRPr/>
          </a:p>
          <a:p>
            <a:pPr marL="0" lvl="0" indent="0" algn="l" rtl="0">
              <a:lnSpc>
                <a:spcPct val="100000"/>
              </a:lnSpc>
              <a:spcBef>
                <a:spcPts val="0"/>
              </a:spcBef>
              <a:spcAft>
                <a:spcPts val="0"/>
              </a:spcAft>
              <a:buSzPts val="1400"/>
              <a:buNone/>
            </a:pPr>
            <a:endParaRPr/>
          </a:p>
        </p:txBody>
      </p:sp>
      <p:sp>
        <p:nvSpPr>
          <p:cNvPr id="319" name="Google Shape;31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The two teams must wear colors that distinguish them from each other.  The addition of the word dark in the home team sock clarifies that only the visiting team may wear white socks. This has been the current interpretation for years. </a:t>
            </a:r>
            <a:endParaRPr/>
          </a:p>
          <a:p>
            <a:pPr marL="0" lvl="0" indent="0" algn="l" rtl="0">
              <a:lnSpc>
                <a:spcPct val="100000"/>
              </a:lnSpc>
              <a:spcBef>
                <a:spcPts val="0"/>
              </a:spcBef>
              <a:spcAft>
                <a:spcPts val="0"/>
              </a:spcAft>
              <a:buSzPts val="1400"/>
              <a:buNone/>
            </a:pPr>
            <a:endParaRPr/>
          </a:p>
        </p:txBody>
      </p:sp>
      <p:sp>
        <p:nvSpPr>
          <p:cNvPr id="120" name="Google Shape;1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a:t>
            </a:r>
            <a:r>
              <a:rPr lang="en-US" sz="1200">
                <a:solidFill>
                  <a:schemeClr val="dk1"/>
                </a:solidFill>
                <a:latin typeface="Arial"/>
                <a:ea typeface="Arial"/>
                <a:cs typeface="Arial"/>
                <a:sym typeface="Arial"/>
              </a:rPr>
              <a:t> </a:t>
            </a:r>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The overall purpose and function of the tooth and mouth protector is to protect the teeth, the mouth, and lips if it has a lip guard. Items that are added or included on the tooth and mouth protector that do not serve a purpose or function in the protection of the teeth or mouth should not be allowed.  Also, items that are a part of the tooth and mouth protector that are a health risk to the individual wearing it should not be allowed.</a:t>
            </a:r>
            <a:endParaRPr/>
          </a:p>
          <a:p>
            <a:pPr marL="0" lvl="0" indent="0" algn="l" rtl="0">
              <a:lnSpc>
                <a:spcPct val="100000"/>
              </a:lnSpc>
              <a:spcBef>
                <a:spcPts val="0"/>
              </a:spcBef>
              <a:spcAft>
                <a:spcPts val="0"/>
              </a:spcAft>
              <a:buSzPts val="1400"/>
              <a:buNone/>
            </a:pPr>
            <a:endParaRPr/>
          </a:p>
        </p:txBody>
      </p:sp>
      <p:sp>
        <p:nvSpPr>
          <p:cNvPr id="128" name="Google Shape;12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 </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No player participating in a match is permitted to wear any type of audio or video device to record, transmit, or live stream.  This language aligns with other NFHS rules books. The use of electronic communication devices with players on the field is still prohibited. State associations may further restrict electronic devices.</a:t>
            </a:r>
            <a:endParaRPr/>
          </a:p>
          <a:p>
            <a:pPr marL="0" lvl="0" indent="0" algn="l" rtl="0">
              <a:lnSpc>
                <a:spcPct val="100000"/>
              </a:lnSpc>
              <a:spcBef>
                <a:spcPts val="0"/>
              </a:spcBef>
              <a:spcAft>
                <a:spcPts val="0"/>
              </a:spcAft>
              <a:buSzPts val="1400"/>
              <a:buNone/>
            </a:pPr>
            <a:endParaRPr/>
          </a:p>
        </p:txBody>
      </p:sp>
      <p:sp>
        <p:nvSpPr>
          <p:cNvPr id="137" name="Google Shape;1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This aligns terminology by removing the term </a:t>
            </a:r>
            <a:r>
              <a:rPr lang="en-US" sz="1200" i="1">
                <a:solidFill>
                  <a:schemeClr val="dk1"/>
                </a:solidFill>
                <a:latin typeface="Arial"/>
                <a:ea typeface="Arial"/>
                <a:cs typeface="Arial"/>
                <a:sym typeface="Arial"/>
              </a:rPr>
              <a:t>“carded”</a:t>
            </a:r>
            <a:r>
              <a:rPr lang="en-US" sz="1200">
                <a:solidFill>
                  <a:schemeClr val="dk1"/>
                </a:solidFill>
                <a:latin typeface="Arial"/>
                <a:ea typeface="Arial"/>
                <a:cs typeface="Arial"/>
                <a:sym typeface="Arial"/>
              </a:rPr>
              <a:t> and using language found within the rules book.  Explicitly defining that cautions correspond to yellow cards and ejections correspond to red cards provide clarity. Repeated or redundant language has been reorganized into new sub‑articles to improve readability and consistency across the rule. Additionally, the revision clarifies that any player who is shown a card, yellow or red, must still leave the field of play and that officials are responsible for directing the player to do so.</a:t>
            </a:r>
            <a:endParaRPr/>
          </a:p>
        </p:txBody>
      </p:sp>
      <p:sp>
        <p:nvSpPr>
          <p:cNvPr id="145" name="Google Shape;14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Rationale: </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This change provides clarity on the differing restarts regarding kickoff offenses.  This change explicitly addresses situations when the kickoff should be retaken because players were not properly positioned on their half of the field. </a:t>
            </a:r>
            <a:endParaRPr/>
          </a:p>
          <a:p>
            <a:pPr marL="0" lvl="0" indent="0" algn="l" rtl="0">
              <a:lnSpc>
                <a:spcPct val="100000"/>
              </a:lnSpc>
              <a:spcBef>
                <a:spcPts val="0"/>
              </a:spcBef>
              <a:spcAft>
                <a:spcPts val="0"/>
              </a:spcAft>
              <a:buSzPts val="1400"/>
              <a:buNone/>
            </a:pP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SzPts val="1400"/>
              <a:buNone/>
            </a:pPr>
            <a:r>
              <a:rPr lang="en-US">
                <a:solidFill>
                  <a:schemeClr val="dk1"/>
                </a:solidFill>
              </a:rPr>
              <a:t>An indirect free kick is awarded to the opponent if the offensive player who took the kickoff touches the ball after the kick before it is played or touched by another player on either team</a:t>
            </a:r>
            <a:endParaRPr/>
          </a:p>
        </p:txBody>
      </p:sp>
      <p:sp>
        <p:nvSpPr>
          <p:cNvPr id="153" name="Google Shape;15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4"/>
          <p:cNvSpPr/>
          <p:nvPr/>
        </p:nvSpPr>
        <p:spPr>
          <a:xfrm>
            <a:off x="1" y="6148256"/>
            <a:ext cx="12191999" cy="73914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7" name="Google Shape;17;p44"/>
          <p:cNvPicPr preferRelativeResize="0"/>
          <p:nvPr/>
        </p:nvPicPr>
        <p:blipFill rotWithShape="1">
          <a:blip r:embed="rId3">
            <a:alphaModFix/>
          </a:blip>
          <a:srcRect/>
          <a:stretch/>
        </p:blipFill>
        <p:spPr>
          <a:xfrm>
            <a:off x="9724767" y="340170"/>
            <a:ext cx="2203628" cy="1065862"/>
          </a:xfrm>
          <a:prstGeom prst="rect">
            <a:avLst/>
          </a:prstGeom>
          <a:noFill/>
          <a:ln>
            <a:noFill/>
          </a:ln>
        </p:spPr>
      </p:pic>
      <p:sp>
        <p:nvSpPr>
          <p:cNvPr id="18" name="Google Shape;18;p44"/>
          <p:cNvSpPr txBox="1">
            <a:spLocks noGrp="1"/>
          </p:cNvSpPr>
          <p:nvPr>
            <p:ph type="ctrTitle"/>
          </p:nvPr>
        </p:nvSpPr>
        <p:spPr>
          <a:xfrm>
            <a:off x="5049470" y="2656795"/>
            <a:ext cx="6878924" cy="2387600"/>
          </a:xfrm>
          <a:prstGeom prst="rect">
            <a:avLst/>
          </a:prstGeom>
          <a:noFill/>
          <a:ln>
            <a:noFill/>
          </a:ln>
        </p:spPr>
        <p:txBody>
          <a:bodyPr spcFirstLastPara="1" wrap="square" lIns="91425" tIns="45700" rIns="91425" bIns="45700" anchor="b" anchorCtr="0">
            <a:normAutofit/>
          </a:bodyPr>
          <a:lstStyle>
            <a:lvl1pPr lvl="0" algn="l">
              <a:lnSpc>
                <a:spcPct val="70000"/>
              </a:lnSpc>
              <a:spcBef>
                <a:spcPts val="0"/>
              </a:spcBef>
              <a:spcAft>
                <a:spcPts val="0"/>
              </a:spcAft>
              <a:buClr>
                <a:schemeClr val="lt1"/>
              </a:buClr>
              <a:buSzPts val="7200"/>
              <a:buFont typeface="Calibri"/>
              <a:buNone/>
              <a:defRPr sz="7200" b="1" i="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4"/>
          <p:cNvSpPr txBox="1">
            <a:spLocks noGrp="1"/>
          </p:cNvSpPr>
          <p:nvPr>
            <p:ph type="subTitle" idx="1"/>
          </p:nvPr>
        </p:nvSpPr>
        <p:spPr>
          <a:xfrm>
            <a:off x="5049470" y="5136470"/>
            <a:ext cx="6878924" cy="944290"/>
          </a:xfrm>
          <a:prstGeom prst="rect">
            <a:avLst/>
          </a:prstGeom>
          <a:noFill/>
          <a:ln>
            <a:noFill/>
          </a:ln>
        </p:spPr>
        <p:txBody>
          <a:bodyPr spcFirstLastPara="1" wrap="square" lIns="91425" tIns="45700" rIns="91425" bIns="45700" anchor="t" anchorCtr="0">
            <a:normAutofit/>
          </a:bodyPr>
          <a:lstStyle>
            <a:lvl1pPr lvl="0" algn="l">
              <a:lnSpc>
                <a:spcPct val="70000"/>
              </a:lnSpc>
              <a:spcBef>
                <a:spcPts val="1000"/>
              </a:spcBef>
              <a:spcAft>
                <a:spcPts val="0"/>
              </a:spcAft>
              <a:buClr>
                <a:schemeClr val="lt1"/>
              </a:buClr>
              <a:buSzPts val="2400"/>
              <a:buNone/>
              <a:defRPr sz="24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44"/>
          <p:cNvSpPr>
            <a:spLocks noGrp="1"/>
          </p:cNvSpPr>
          <p:nvPr>
            <p:ph type="pic" idx="2"/>
          </p:nvPr>
        </p:nvSpPr>
        <p:spPr>
          <a:xfrm>
            <a:off x="1" y="0"/>
            <a:ext cx="4850216" cy="6148256"/>
          </a:xfrm>
          <a:prstGeom prst="rect">
            <a:avLst/>
          </a:prstGeom>
          <a:noFill/>
          <a:ln w="19050" cap="flat" cmpd="sng">
            <a:solidFill>
              <a:schemeClr val="lt1"/>
            </a:solidFill>
            <a:prstDash val="solid"/>
            <a:round/>
            <a:headEnd type="none" w="sm" len="sm"/>
            <a:tailEnd type="none" w="sm" len="sm"/>
          </a:ln>
        </p:spPr>
        <p:txBody>
          <a:bodyPr/>
          <a:lstStyle/>
          <a:p>
            <a:endParaRPr lang="en-US"/>
          </a:p>
        </p:txBody>
      </p:sp>
      <p:sp>
        <p:nvSpPr>
          <p:cNvPr id="21" name="Google Shape;21;p44"/>
          <p:cNvSpPr/>
          <p:nvPr/>
        </p:nvSpPr>
        <p:spPr>
          <a:xfrm>
            <a:off x="5049470" y="6225442"/>
            <a:ext cx="6878924" cy="58477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Calibri"/>
                <a:ea typeface="Calibri"/>
                <a:cs typeface="Calibri"/>
                <a:sym typeface="Calibri"/>
              </a:rPr>
              <a:t>Copyright© 2025 National Federation of State High School Associations. All Rights Reserved.</a:t>
            </a:r>
            <a:endParaRPr sz="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Calibri"/>
                <a:ea typeface="Calibri"/>
                <a:cs typeface="Calibri"/>
                <a:sym typeface="Calibri"/>
              </a:rPr>
              <a:t>This copyrighted </a:t>
            </a:r>
            <a:r>
              <a:rPr lang="en-US" sz="800" b="0" i="0" u="none" strike="noStrike" cap="none">
                <a:solidFill>
                  <a:schemeClr val="dk1"/>
                </a:solidFill>
                <a:latin typeface="Calibri"/>
                <a:ea typeface="Calibri"/>
                <a:cs typeface="Calibri"/>
                <a:sym typeface="Calibri"/>
              </a:rPr>
              <a:t>power point</a:t>
            </a:r>
            <a:r>
              <a:rPr lang="en-US" sz="800" b="0" i="0" u="none" strike="noStrike" cap="none">
                <a:solidFill>
                  <a:srgbClr val="000000"/>
                </a:solidFill>
                <a:latin typeface="Calibri"/>
                <a:ea typeface="Calibri"/>
                <a:cs typeface="Calibri"/>
                <a:sym typeface="Calibri"/>
              </a:rPr>
              <a:t> is presented by the NFHS. </a:t>
            </a:r>
            <a:r>
              <a:rPr lang="en-US" sz="800" b="0" i="0" u="none" strike="noStrike" cap="none">
                <a:solidFill>
                  <a:schemeClr val="dk1"/>
                </a:solidFill>
                <a:latin typeface="Calibri"/>
                <a:ea typeface="Calibri"/>
                <a:cs typeface="Calibri"/>
                <a:sym typeface="Calibri"/>
              </a:rPr>
              <a:t>This m</a:t>
            </a:r>
            <a:r>
              <a:rPr lang="en-US" sz="800" b="0" i="0" u="none" strike="noStrike" cap="none">
                <a:solidFill>
                  <a:srgbClr val="000000"/>
                </a:solidFill>
                <a:latin typeface="Calibri"/>
                <a:ea typeface="Calibri"/>
                <a:cs typeface="Calibri"/>
                <a:sym typeface="Calibri"/>
              </a:rPr>
              <a:t>aterial shall </a:t>
            </a:r>
            <a:r>
              <a:rPr lang="en-US" sz="800" b="0" i="0" u="none" strike="noStrike" cap="none">
                <a:solidFill>
                  <a:schemeClr val="dk1"/>
                </a:solidFill>
                <a:latin typeface="Calibri"/>
                <a:ea typeface="Calibri"/>
                <a:cs typeface="Calibri"/>
                <a:sym typeface="Calibri"/>
              </a:rPr>
              <a:t>only </a:t>
            </a:r>
            <a:r>
              <a:rPr lang="en-US" sz="800" b="0" i="0" u="none" strike="noStrike" cap="none">
                <a:solidFill>
                  <a:srgbClr val="000000"/>
                </a:solidFill>
                <a:latin typeface="Calibri"/>
                <a:ea typeface="Calibri"/>
                <a:cs typeface="Calibri"/>
                <a:sym typeface="Calibri"/>
              </a:rPr>
              <a:t>be reproduced or distributed </a:t>
            </a:r>
            <a:r>
              <a:rPr lang="en-US" sz="800" b="0" i="0" u="none" strike="noStrike" cap="none">
                <a:solidFill>
                  <a:schemeClr val="dk1"/>
                </a:solidFill>
                <a:latin typeface="Calibri"/>
                <a:ea typeface="Calibri"/>
                <a:cs typeface="Calibri"/>
                <a:sym typeface="Calibri"/>
              </a:rPr>
              <a:t>by member state associations for teaching and training purposes. Distribution to the public is prohibited </a:t>
            </a:r>
            <a:r>
              <a:rPr lang="en-US" sz="800" b="0" i="0" u="none" strike="noStrike" cap="none">
                <a:solidFill>
                  <a:srgbClr val="000000"/>
                </a:solidFill>
                <a:latin typeface="Calibri"/>
                <a:ea typeface="Calibri"/>
                <a:cs typeface="Calibri"/>
                <a:sym typeface="Calibri"/>
              </a:rPr>
              <a:t>without </a:t>
            </a:r>
            <a:r>
              <a:rPr lang="en-US" sz="800" b="0" i="0" u="none" strike="noStrike" cap="none">
                <a:solidFill>
                  <a:schemeClr val="dk1"/>
                </a:solidFill>
                <a:latin typeface="Calibri"/>
                <a:ea typeface="Calibri"/>
                <a:cs typeface="Calibri"/>
                <a:sym typeface="Calibri"/>
              </a:rPr>
              <a:t>the </a:t>
            </a:r>
            <a:r>
              <a:rPr lang="en-US" sz="800" b="0" i="0" u="none" strike="noStrike" cap="none">
                <a:solidFill>
                  <a:srgbClr val="000000"/>
                </a:solidFill>
                <a:latin typeface="Calibri"/>
                <a:ea typeface="Calibri"/>
                <a:cs typeface="Calibri"/>
                <a:sym typeface="Calibri"/>
              </a:rPr>
              <a:t>express written consent from the NFHS.</a:t>
            </a:r>
            <a:r>
              <a:rPr lang="en-US" sz="800" b="0" i="0" u="none" strike="noStrike" cap="none">
                <a:solidFill>
                  <a:schemeClr val="dk1"/>
                </a:solidFill>
                <a:latin typeface="Calibri"/>
                <a:ea typeface="Calibri"/>
                <a:cs typeface="Calibri"/>
                <a:sym typeface="Calibri"/>
              </a:rPr>
              <a:t> Please contact Davis Whitfield, COO at </a:t>
            </a:r>
            <a:r>
              <a:rPr lang="en-US" sz="800" b="0" i="0" u="sng" strike="noStrike" cap="none">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dwhitfield@nfhs.org</a:t>
            </a:r>
            <a:r>
              <a:rPr lang="en-US" sz="800" b="0" i="0" u="none" strike="noStrike" cap="none">
                <a:solidFill>
                  <a:schemeClr val="dk1"/>
                </a:solidFill>
                <a:latin typeface="Calibri"/>
                <a:ea typeface="Calibri"/>
                <a:cs typeface="Calibri"/>
                <a:sym typeface="Calibri"/>
              </a:rPr>
              <a:t> with requests.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Manual Changes and Content">
  <p:cSld name="3_Manual Changes and Content">
    <p:bg>
      <p:bgPr>
        <a:blipFill>
          <a:blip r:embed="rId2">
            <a:alphaModFix/>
          </a:blip>
          <a:stretch>
            <a:fillRect/>
          </a:stretch>
        </a:blipFill>
        <a:effectLst/>
      </p:bgPr>
    </p:bg>
    <p:spTree>
      <p:nvGrpSpPr>
        <p:cNvPr id="1" name="Shape 68"/>
        <p:cNvGrpSpPr/>
        <p:nvPr/>
      </p:nvGrpSpPr>
      <p:grpSpPr>
        <a:xfrm>
          <a:off x="0" y="0"/>
          <a:ext cx="0" cy="0"/>
          <a:chOff x="0" y="0"/>
          <a:chExt cx="0" cy="0"/>
        </a:xfrm>
      </p:grpSpPr>
      <p:sp>
        <p:nvSpPr>
          <p:cNvPr id="69" name="Google Shape;69;p53"/>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 name="Google Shape;71;p53"/>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72" name="Google Shape;72;p53"/>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73" name="Google Shape;73;p53"/>
          <p:cNvSpPr/>
          <p:nvPr/>
        </p:nvSpPr>
        <p:spPr>
          <a:xfrm>
            <a:off x="-2" y="-1313"/>
            <a:ext cx="5212080" cy="365760"/>
          </a:xfrm>
          <a:prstGeom prst="rect">
            <a:avLst/>
          </a:prstGeom>
          <a:solidFill>
            <a:srgbClr val="EA1F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MANUAL CHANGES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Rules Reinder and Content">
  <p:cSld name="2_Rules Reinder and Content">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54"/>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 name="Google Shape;77;p54"/>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78" name="Google Shape;78;p54"/>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79" name="Google Shape;79;p54"/>
          <p:cNvSpPr/>
          <p:nvPr/>
        </p:nvSpPr>
        <p:spPr>
          <a:xfrm>
            <a:off x="-1" y="-1313"/>
            <a:ext cx="5212080" cy="365125"/>
          </a:xfrm>
          <a:prstGeom prst="rect">
            <a:avLst/>
          </a:prstGeom>
          <a:solidFill>
            <a:srgbClr val="EA1F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RULES REMINDER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and Image">
  <p:cSld name="Content and Image">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5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 name="Google Shape;82;p55"/>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83" name="Google Shape;83;p55"/>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55"/>
          <p:cNvSpPr>
            <a:spLocks noGrp="1"/>
          </p:cNvSpPr>
          <p:nvPr>
            <p:ph type="pic" idx="2"/>
          </p:nvPr>
        </p:nvSpPr>
        <p:spPr>
          <a:xfrm>
            <a:off x="6172202" y="1825625"/>
            <a:ext cx="5181599" cy="4351337"/>
          </a:xfrm>
          <a:prstGeom prst="rect">
            <a:avLst/>
          </a:prstGeom>
          <a:noFill/>
          <a:ln>
            <a:noFill/>
          </a:ln>
        </p:spPr>
      </p:sp>
      <p:sp>
        <p:nvSpPr>
          <p:cNvPr id="85" name="Google Shape;85;p55"/>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56"/>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45"/>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 name="Google Shape;25;p45"/>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26" name="Google Shape;26;p45"/>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_Rules Changes and Content">
  <p:cSld name="5_Rules Changes and Content">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46"/>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46"/>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31" name="Google Shape;31;p46"/>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32" name="Google Shape;32;p46"/>
          <p:cNvSpPr/>
          <p:nvPr/>
        </p:nvSpPr>
        <p:spPr>
          <a:xfrm>
            <a:off x="0" y="-1312"/>
            <a:ext cx="5212080" cy="365760"/>
          </a:xfrm>
          <a:prstGeom prst="rect">
            <a:avLst/>
          </a:prstGeom>
          <a:solidFill>
            <a:srgbClr val="EA1F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RULES CHANGES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bg>
      <p:bgPr>
        <a:blipFill>
          <a:blip r:embed="rId2">
            <a:alphaModFix/>
          </a:blip>
          <a:stretch>
            <a:fillRect/>
          </a:stretch>
        </a:blipFill>
        <a:effectLst/>
      </p:bgPr>
    </p:bg>
    <p:spTree>
      <p:nvGrpSpPr>
        <p:cNvPr id="1" name="Shape 33"/>
        <p:cNvGrpSpPr/>
        <p:nvPr/>
      </p:nvGrpSpPr>
      <p:grpSpPr>
        <a:xfrm>
          <a:off x="0" y="0"/>
          <a:ext cx="0" cy="0"/>
          <a:chOff x="0" y="0"/>
          <a:chExt cx="0" cy="0"/>
        </a:xfrm>
      </p:grpSpPr>
      <p:sp>
        <p:nvSpPr>
          <p:cNvPr id="34" name="Google Shape;34;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 name="Google Shape;36;p47"/>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37" name="Google Shape;37;p47"/>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7"/>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Editorial Changes and Content">
  <p:cSld name="4_Editorial Changes and Content">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48"/>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48"/>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43" name="Google Shape;43;p48"/>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44" name="Google Shape;44;p48"/>
          <p:cNvSpPr/>
          <p:nvPr/>
        </p:nvSpPr>
        <p:spPr>
          <a:xfrm>
            <a:off x="0" y="-1312"/>
            <a:ext cx="5212080" cy="365124"/>
          </a:xfrm>
          <a:prstGeom prst="rect">
            <a:avLst/>
          </a:prstGeom>
          <a:solidFill>
            <a:srgbClr val="EA1F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EDITORIAL CHANGES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Points of Emphasis and Content">
  <p:cSld name="1_Points of Emphasis and Content">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49"/>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A1F45"/>
              </a:buClr>
              <a:buSzPts val="2800"/>
              <a:buChar char="•"/>
              <a:defRPr>
                <a:solidFill>
                  <a:srgbClr val="7F7F7F"/>
                </a:solidFill>
                <a:latin typeface="Calibri"/>
                <a:ea typeface="Calibri"/>
                <a:cs typeface="Calibri"/>
                <a:sym typeface="Calibri"/>
              </a:defRPr>
            </a:lvl1pPr>
            <a:lvl2pPr marL="914400" lvl="1" indent="-381000" algn="l">
              <a:lnSpc>
                <a:spcPct val="90000"/>
              </a:lnSpc>
              <a:spcBef>
                <a:spcPts val="500"/>
              </a:spcBef>
              <a:spcAft>
                <a:spcPts val="0"/>
              </a:spcAft>
              <a:buClr>
                <a:srgbClr val="EA1F45"/>
              </a:buClr>
              <a:buSzPts val="2400"/>
              <a:buChar char="•"/>
              <a:defRPr>
                <a:solidFill>
                  <a:srgbClr val="7F7F7F"/>
                </a:solidFill>
                <a:latin typeface="Calibri"/>
                <a:ea typeface="Calibri"/>
                <a:cs typeface="Calibri"/>
                <a:sym typeface="Calibri"/>
              </a:defRPr>
            </a:lvl2pPr>
            <a:lvl3pPr marL="1371600" lvl="2" indent="-355600" algn="l">
              <a:lnSpc>
                <a:spcPct val="90000"/>
              </a:lnSpc>
              <a:spcBef>
                <a:spcPts val="500"/>
              </a:spcBef>
              <a:spcAft>
                <a:spcPts val="0"/>
              </a:spcAft>
              <a:buClr>
                <a:srgbClr val="EA1F45"/>
              </a:buClr>
              <a:buSzPts val="2000"/>
              <a:buChar char="•"/>
              <a:defRPr>
                <a:solidFill>
                  <a:srgbClr val="7F7F7F"/>
                </a:solidFill>
                <a:latin typeface="Calibri"/>
                <a:ea typeface="Calibri"/>
                <a:cs typeface="Calibri"/>
                <a:sym typeface="Calibri"/>
              </a:defRPr>
            </a:lvl3pPr>
            <a:lvl4pPr marL="1828800" lvl="3"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4pPr>
            <a:lvl5pPr marL="2286000" lvl="4" indent="-342900" algn="l">
              <a:lnSpc>
                <a:spcPct val="90000"/>
              </a:lnSpc>
              <a:spcBef>
                <a:spcPts val="500"/>
              </a:spcBef>
              <a:spcAft>
                <a:spcPts val="0"/>
              </a:spcAft>
              <a:buClr>
                <a:srgbClr val="EA1F45"/>
              </a:buClr>
              <a:buSzPts val="1800"/>
              <a:buChar char="•"/>
              <a:defRPr>
                <a:solidFill>
                  <a:srgbClr val="7F7F7F"/>
                </a:solidFill>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 name="Google Shape;48;p49"/>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49" name="Google Shape;49;p49"/>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50" name="Google Shape;50;p49"/>
          <p:cNvSpPr/>
          <p:nvPr/>
        </p:nvSpPr>
        <p:spPr>
          <a:xfrm>
            <a:off x="-2" y="-1312"/>
            <a:ext cx="5212080" cy="365124"/>
          </a:xfrm>
          <a:prstGeom prst="rect">
            <a:avLst/>
          </a:prstGeom>
          <a:solidFill>
            <a:srgbClr val="EA1F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POINTS OF EMPHASIS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Only">
  <p:cSld name="1_Title Only">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50"/>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5B"/>
              </a:buClr>
              <a:buSzPts val="4400"/>
              <a:buFont typeface="Calibri"/>
              <a:buNone/>
              <a:defRPr b="1">
                <a:solidFill>
                  <a:srgbClr val="00205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3" name="Google Shape;53;p50"/>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54" name="Google Shape;54;p50"/>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losing Slide">
  <p:cSld name="Closing Slide">
    <p:bg>
      <p:bgPr>
        <a:blipFill>
          <a:blip r:embed="rId2">
            <a:alphaModFix/>
          </a:blip>
          <a:stretch>
            <a:fillRect/>
          </a:stretch>
        </a:blipFill>
        <a:effectLst/>
      </p:bgPr>
    </p:bg>
    <p:spTree>
      <p:nvGrpSpPr>
        <p:cNvPr id="1" name="Shape 55"/>
        <p:cNvGrpSpPr/>
        <p:nvPr/>
      </p:nvGrpSpPr>
      <p:grpSpPr>
        <a:xfrm>
          <a:off x="0" y="0"/>
          <a:ext cx="0" cy="0"/>
          <a:chOff x="0" y="0"/>
          <a:chExt cx="0" cy="0"/>
        </a:xfrm>
      </p:grpSpPr>
      <p:pic>
        <p:nvPicPr>
          <p:cNvPr id="56" name="Google Shape;56;p51"/>
          <p:cNvPicPr preferRelativeResize="0"/>
          <p:nvPr/>
        </p:nvPicPr>
        <p:blipFill rotWithShape="1">
          <a:blip r:embed="rId3">
            <a:alphaModFix/>
          </a:blip>
          <a:srcRect/>
          <a:stretch/>
        </p:blipFill>
        <p:spPr>
          <a:xfrm>
            <a:off x="9724767" y="340170"/>
            <a:ext cx="2203628" cy="1065862"/>
          </a:xfrm>
          <a:prstGeom prst="rect">
            <a:avLst/>
          </a:prstGeom>
          <a:noFill/>
          <a:ln>
            <a:noFill/>
          </a:ln>
        </p:spPr>
      </p:pic>
      <p:sp>
        <p:nvSpPr>
          <p:cNvPr id="57" name="Google Shape;57;p51"/>
          <p:cNvSpPr txBox="1">
            <a:spLocks noGrp="1"/>
          </p:cNvSpPr>
          <p:nvPr>
            <p:ph type="ctrTitle"/>
          </p:nvPr>
        </p:nvSpPr>
        <p:spPr>
          <a:xfrm>
            <a:off x="1524000" y="148070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8000"/>
              <a:buFont typeface="Calibri"/>
              <a:buNone/>
              <a:defRPr sz="8000" b="1" i="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1"/>
          <p:cNvSpPr txBox="1"/>
          <p:nvPr/>
        </p:nvSpPr>
        <p:spPr>
          <a:xfrm>
            <a:off x="1524000" y="4757352"/>
            <a:ext cx="91440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National Federation of State High School Associations</a:t>
            </a:r>
            <a:endParaRPr sz="1400" b="0" i="0" u="none" strike="noStrike" cap="none">
              <a:solidFill>
                <a:srgbClr val="000000"/>
              </a:solidFill>
              <a:latin typeface="Arial"/>
              <a:ea typeface="Arial"/>
              <a:cs typeface="Arial"/>
              <a:sym typeface="Arial"/>
            </a:endParaRPr>
          </a:p>
        </p:txBody>
      </p:sp>
      <p:grpSp>
        <p:nvGrpSpPr>
          <p:cNvPr id="59" name="Google Shape;59;p51"/>
          <p:cNvGrpSpPr/>
          <p:nvPr/>
        </p:nvGrpSpPr>
        <p:grpSpPr>
          <a:xfrm>
            <a:off x="1717750" y="5646396"/>
            <a:ext cx="9144000" cy="371345"/>
            <a:chOff x="1524000" y="5646396"/>
            <a:chExt cx="9144000" cy="371345"/>
          </a:xfrm>
        </p:grpSpPr>
        <p:sp>
          <p:nvSpPr>
            <p:cNvPr id="60" name="Google Shape;60;p51"/>
            <p:cNvSpPr txBox="1"/>
            <p:nvPr/>
          </p:nvSpPr>
          <p:spPr>
            <a:xfrm>
              <a:off x="1524000" y="5646396"/>
              <a:ext cx="91440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@NFHS1920		@NFHS_org</a:t>
              </a:r>
              <a:endParaRPr sz="1800" b="0" i="0" u="none" strike="noStrike" cap="none">
                <a:solidFill>
                  <a:schemeClr val="lt1"/>
                </a:solidFill>
                <a:latin typeface="Calibri"/>
                <a:ea typeface="Calibri"/>
                <a:cs typeface="Calibri"/>
                <a:sym typeface="Calibri"/>
              </a:endParaRPr>
            </a:p>
          </p:txBody>
        </p:sp>
        <p:pic>
          <p:nvPicPr>
            <p:cNvPr id="61" name="Google Shape;61;p51"/>
            <p:cNvPicPr preferRelativeResize="0"/>
            <p:nvPr/>
          </p:nvPicPr>
          <p:blipFill rotWithShape="1">
            <a:blip r:embed="rId4">
              <a:alphaModFix/>
            </a:blip>
            <a:srcRect/>
            <a:stretch/>
          </p:blipFill>
          <p:spPr>
            <a:xfrm>
              <a:off x="3686113" y="5646396"/>
              <a:ext cx="371345" cy="371345"/>
            </a:xfrm>
            <a:prstGeom prst="rect">
              <a:avLst/>
            </a:prstGeom>
            <a:noFill/>
            <a:ln>
              <a:noFill/>
            </a:ln>
          </p:spPr>
        </p:pic>
        <p:pic>
          <p:nvPicPr>
            <p:cNvPr id="62" name="Google Shape;62;p51"/>
            <p:cNvPicPr preferRelativeResize="0"/>
            <p:nvPr/>
          </p:nvPicPr>
          <p:blipFill rotWithShape="1">
            <a:blip r:embed="rId5">
              <a:alphaModFix/>
            </a:blip>
            <a:srcRect/>
            <a:stretch/>
          </p:blipFill>
          <p:spPr>
            <a:xfrm>
              <a:off x="5997144" y="5646396"/>
              <a:ext cx="371345" cy="371345"/>
            </a:xfrm>
            <a:prstGeom prst="rect">
              <a:avLst/>
            </a:prstGeom>
            <a:noFill/>
            <a:ln>
              <a:noFill/>
            </a:ln>
          </p:spPr>
        </p:pic>
        <p:pic>
          <p:nvPicPr>
            <p:cNvPr id="63" name="Google Shape;63;p51"/>
            <p:cNvPicPr preferRelativeResize="0"/>
            <p:nvPr/>
          </p:nvPicPr>
          <p:blipFill rotWithShape="1">
            <a:blip r:embed="rId6">
              <a:alphaModFix/>
            </a:blip>
            <a:srcRect/>
            <a:stretch/>
          </p:blipFill>
          <p:spPr>
            <a:xfrm>
              <a:off x="6430274" y="5646396"/>
              <a:ext cx="370703" cy="370703"/>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Section Header">
  <p:cSld name="1_Section Header">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52"/>
          <p:cNvSpPr txBox="1">
            <a:spLocks noGrp="1"/>
          </p:cNvSpPr>
          <p:nvPr>
            <p:ph type="title"/>
          </p:nvPr>
        </p:nvSpPr>
        <p:spPr>
          <a:xfrm>
            <a:off x="1995530" y="2137719"/>
            <a:ext cx="8200939" cy="211133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A1F45"/>
              </a:buClr>
              <a:buSzPts val="5400"/>
              <a:buFont typeface="Calibri"/>
              <a:buNone/>
              <a:defRPr sz="5400" b="1">
                <a:solidFill>
                  <a:srgbClr val="EA1F4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6" name="Google Shape;66;p52"/>
          <p:cNvPicPr preferRelativeResize="0"/>
          <p:nvPr/>
        </p:nvPicPr>
        <p:blipFill rotWithShape="1">
          <a:blip r:embed="rId3">
            <a:alphaModFix/>
          </a:blip>
          <a:srcRect/>
          <a:stretch/>
        </p:blipFill>
        <p:spPr>
          <a:xfrm>
            <a:off x="9724767" y="340170"/>
            <a:ext cx="2203627" cy="1065862"/>
          </a:xfrm>
          <a:prstGeom prst="rect">
            <a:avLst/>
          </a:prstGeom>
          <a:noFill/>
          <a:ln>
            <a:noFill/>
          </a:ln>
        </p:spPr>
      </p:pic>
      <p:sp>
        <p:nvSpPr>
          <p:cNvPr id="67" name="Google Shape;67;p52"/>
          <p:cNvSpPr txBox="1">
            <a:spLocks noGrp="1"/>
          </p:cNvSpPr>
          <p:nvPr>
            <p:ph type="sldNum" idx="12"/>
          </p:nvPr>
        </p:nvSpPr>
        <p:spPr>
          <a:xfrm>
            <a:off x="17093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5037439" y="2404132"/>
            <a:ext cx="6878924" cy="23876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70000"/>
              </a:lnSpc>
              <a:spcBef>
                <a:spcPts val="0"/>
              </a:spcBef>
              <a:spcAft>
                <a:spcPts val="0"/>
              </a:spcAft>
              <a:buClr>
                <a:schemeClr val="lt1"/>
              </a:buClr>
              <a:buSzPct val="100000"/>
              <a:buFont typeface="Calibri"/>
              <a:buNone/>
            </a:pPr>
            <a:r>
              <a:rPr lang="en-US"/>
              <a:t>2026-27 NFHS Soccer PowerPoint</a:t>
            </a:r>
            <a:endParaRPr/>
          </a:p>
        </p:txBody>
      </p:sp>
      <p:pic>
        <p:nvPicPr>
          <p:cNvPr id="94" name="Google Shape;94;p1" descr="A group of women playing football&#10;&#10;AI-generated content may be incorrect."/>
          <p:cNvPicPr preferRelativeResize="0">
            <a:picLocks noGrp="1"/>
          </p:cNvPicPr>
          <p:nvPr>
            <p:ph type="pic" idx="2"/>
          </p:nvPr>
        </p:nvPicPr>
        <p:blipFill rotWithShape="1">
          <a:blip r:embed="rId3">
            <a:alphaModFix/>
          </a:blip>
          <a:srcRect t="7" b="7"/>
          <a:stretch/>
        </p:blipFill>
        <p:spPr>
          <a:xfrm>
            <a:off x="1" y="0"/>
            <a:ext cx="4850216" cy="6148256"/>
          </a:xfrm>
          <a:prstGeom prst="rect">
            <a:avLst/>
          </a:prstGeom>
          <a:noFill/>
          <a:ln w="19050" cap="flat" cmpd="sng">
            <a:solidFill>
              <a:schemeClr val="lt1"/>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KICKOFF </a:t>
            </a:r>
            <a:br>
              <a:rPr lang="en-US"/>
            </a:br>
            <a:r>
              <a:rPr lang="en-US"/>
              <a:t>RULE 8-1-2</a:t>
            </a:r>
            <a:endParaRPr/>
          </a:p>
        </p:txBody>
      </p:sp>
      <p:sp>
        <p:nvSpPr>
          <p:cNvPr id="156" name="Google Shape;156;p9"/>
          <p:cNvSpPr txBox="1">
            <a:spLocks noGrp="1"/>
          </p:cNvSpPr>
          <p:nvPr>
            <p:ph type="body" idx="1"/>
          </p:nvPr>
        </p:nvSpPr>
        <p:spPr>
          <a:xfrm>
            <a:off x="5979278" y="2813385"/>
            <a:ext cx="5928852" cy="219324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200"/>
              <a:buNone/>
            </a:pPr>
            <a:r>
              <a:rPr lang="en-US" sz="3200"/>
              <a:t>All players, except the player taking the kickoff, must be on their half of the field otherwise the kickoff shall be retaken.</a:t>
            </a:r>
            <a:endParaRPr/>
          </a:p>
        </p:txBody>
      </p:sp>
      <p:pic>
        <p:nvPicPr>
          <p:cNvPr id="157" name="Google Shape;157;p9"/>
          <p:cNvPicPr preferRelativeResize="0"/>
          <p:nvPr/>
        </p:nvPicPr>
        <p:blipFill rotWithShape="1">
          <a:blip r:embed="rId3">
            <a:alphaModFix/>
          </a:blip>
          <a:srcRect/>
          <a:stretch/>
        </p:blipFill>
        <p:spPr>
          <a:xfrm>
            <a:off x="838200" y="1593907"/>
            <a:ext cx="4974336" cy="45354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0"/>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BITING </a:t>
            </a:r>
            <a:br>
              <a:rPr lang="en-US"/>
            </a:br>
            <a:r>
              <a:rPr lang="en-US"/>
              <a:t>RULE 12-2-3</a:t>
            </a:r>
            <a:endParaRPr/>
          </a:p>
        </p:txBody>
      </p:sp>
      <p:sp>
        <p:nvSpPr>
          <p:cNvPr id="164" name="Google Shape;164;p10"/>
          <p:cNvSpPr txBox="1">
            <a:spLocks noGrp="1"/>
          </p:cNvSpPr>
          <p:nvPr>
            <p:ph type="body" idx="1"/>
          </p:nvPr>
        </p:nvSpPr>
        <p:spPr>
          <a:xfrm>
            <a:off x="922867" y="2353733"/>
            <a:ext cx="10752577" cy="38232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200"/>
              <a:buNone/>
            </a:pPr>
            <a:r>
              <a:rPr lang="en-US" sz="3200"/>
              <a:t>Biting was incorporated into direct free kick fouls.</a:t>
            </a:r>
            <a:endParaRPr/>
          </a:p>
          <a:p>
            <a:pPr marL="0" lvl="0" indent="0" algn="l" rtl="0">
              <a:lnSpc>
                <a:spcPct val="90000"/>
              </a:lnSpc>
              <a:spcBef>
                <a:spcPts val="1000"/>
              </a:spcBef>
              <a:spcAft>
                <a:spcPts val="0"/>
              </a:spcAft>
              <a:buSzPts val="3200"/>
              <a:buNone/>
            </a:pPr>
            <a:r>
              <a:rPr lang="en-US" sz="3200"/>
              <a:t>A player shall not spit at </a:t>
            </a:r>
            <a:r>
              <a:rPr lang="en-US" sz="3200">
                <a:solidFill>
                  <a:srgbClr val="FF0000"/>
                </a:solidFill>
              </a:rPr>
              <a:t>or bite anyone listed on a roster or a game official</a:t>
            </a:r>
            <a:r>
              <a:rPr lang="en-US" sz="3200"/>
              <a:t>, otherwise a direct free kick foul will be awarded.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1"/>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FOULS AND MISCONDUCT</a:t>
            </a:r>
            <a:br>
              <a:rPr lang="en-US"/>
            </a:br>
            <a:r>
              <a:rPr lang="en-US"/>
              <a:t>RULE 12-1-2c</a:t>
            </a:r>
            <a:endParaRPr/>
          </a:p>
        </p:txBody>
      </p:sp>
      <p:sp>
        <p:nvSpPr>
          <p:cNvPr id="171" name="Google Shape;171;p11"/>
          <p:cNvSpPr txBox="1">
            <a:spLocks noGrp="1"/>
          </p:cNvSpPr>
          <p:nvPr>
            <p:ph type="body" idx="1"/>
          </p:nvPr>
        </p:nvSpPr>
        <p:spPr>
          <a:xfrm>
            <a:off x="6282813" y="1776465"/>
            <a:ext cx="539263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A player shall not charge into, or challenge, an opposing goalkeeper who is controlling the ball with their hands.</a:t>
            </a:r>
            <a:endParaRPr/>
          </a:p>
          <a:p>
            <a:pPr marL="0" lvl="0" indent="0" algn="l" rtl="0">
              <a:lnSpc>
                <a:spcPct val="90000"/>
              </a:lnSpc>
              <a:spcBef>
                <a:spcPts val="1000"/>
              </a:spcBef>
              <a:spcAft>
                <a:spcPts val="0"/>
              </a:spcAft>
              <a:buSzPts val="2800"/>
              <a:buNone/>
            </a:pPr>
            <a:r>
              <a:rPr lang="en-US" b="1"/>
              <a:t>Penalty:</a:t>
            </a:r>
            <a:r>
              <a:rPr lang="en-US"/>
              <a:t> Direct Free Kick </a:t>
            </a:r>
            <a:endParaRPr/>
          </a:p>
          <a:p>
            <a:pPr marL="0" lvl="0" indent="0" algn="l" rtl="0">
              <a:lnSpc>
                <a:spcPct val="90000"/>
              </a:lnSpc>
              <a:spcBef>
                <a:spcPts val="1000"/>
              </a:spcBef>
              <a:spcAft>
                <a:spcPts val="0"/>
              </a:spcAft>
              <a:buSzPts val="2800"/>
              <a:buNone/>
            </a:pPr>
            <a:r>
              <a:rPr lang="en-US"/>
              <a:t>Outside the penalty area, the goalkeeper has no more privileges than any other player.</a:t>
            </a:r>
            <a:endParaRPr/>
          </a:p>
          <a:p>
            <a:pPr marL="0" lvl="0" indent="0" algn="l" rtl="0">
              <a:lnSpc>
                <a:spcPct val="90000"/>
              </a:lnSpc>
              <a:spcBef>
                <a:spcPts val="1000"/>
              </a:spcBef>
              <a:spcAft>
                <a:spcPts val="0"/>
              </a:spcAft>
              <a:buSzPts val="2800"/>
              <a:buNone/>
            </a:pPr>
            <a:endParaRPr>
              <a:solidFill>
                <a:schemeClr val="dk1"/>
              </a:solidFill>
            </a:endParaRPr>
          </a:p>
        </p:txBody>
      </p:sp>
      <p:pic>
        <p:nvPicPr>
          <p:cNvPr id="172" name="Google Shape;172;p11"/>
          <p:cNvPicPr preferRelativeResize="0"/>
          <p:nvPr/>
        </p:nvPicPr>
        <p:blipFill rotWithShape="1">
          <a:blip r:embed="rId3">
            <a:alphaModFix/>
          </a:blip>
          <a:srcRect/>
          <a:stretch/>
        </p:blipFill>
        <p:spPr>
          <a:xfrm>
            <a:off x="916564" y="1690687"/>
            <a:ext cx="5258094" cy="4391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2"/>
          <p:cNvSpPr txBox="1">
            <a:spLocks noGrp="1"/>
          </p:cNvSpPr>
          <p:nvPr>
            <p:ph type="body" idx="1"/>
          </p:nvPr>
        </p:nvSpPr>
        <p:spPr>
          <a:xfrm>
            <a:off x="7344697" y="1868129"/>
            <a:ext cx="4122174" cy="41197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b="1"/>
              <a:t>Goalkeeper Interference</a:t>
            </a:r>
            <a:r>
              <a:rPr lang="en-US"/>
              <a:t>: A player shall not prevent the opposing goalkeeper from releasing the ball from their hands nor kick, or attempt to kick, the ball when the goalkeeper is in the process of releasing it. </a:t>
            </a:r>
            <a:endParaRPr/>
          </a:p>
          <a:p>
            <a:pPr marL="0" lvl="0" indent="0" algn="l" rtl="0">
              <a:lnSpc>
                <a:spcPct val="90000"/>
              </a:lnSpc>
              <a:spcBef>
                <a:spcPts val="1000"/>
              </a:spcBef>
              <a:spcAft>
                <a:spcPts val="0"/>
              </a:spcAft>
              <a:buSzPts val="2800"/>
              <a:buNone/>
            </a:pPr>
            <a:r>
              <a:rPr lang="en-US" b="1"/>
              <a:t>Penalty: </a:t>
            </a:r>
            <a:r>
              <a:rPr lang="en-US"/>
              <a:t>Indirect Free Kick</a:t>
            </a:r>
            <a:endParaRPr/>
          </a:p>
        </p:txBody>
      </p:sp>
      <p:sp>
        <p:nvSpPr>
          <p:cNvPr id="179" name="Google Shape;179;p12"/>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GOALKEEPER INTERFERENCE</a:t>
            </a:r>
            <a:br>
              <a:rPr lang="en-US"/>
            </a:br>
            <a:r>
              <a:rPr lang="en-US"/>
              <a:t>RULE 12-3-2</a:t>
            </a:r>
            <a:endParaRPr/>
          </a:p>
        </p:txBody>
      </p:sp>
      <p:pic>
        <p:nvPicPr>
          <p:cNvPr id="180" name="Google Shape;180;p12"/>
          <p:cNvPicPr preferRelativeResize="0"/>
          <p:nvPr/>
        </p:nvPicPr>
        <p:blipFill rotWithShape="1">
          <a:blip r:embed="rId3">
            <a:alphaModFix/>
          </a:blip>
          <a:srcRect/>
          <a:stretch/>
        </p:blipFill>
        <p:spPr>
          <a:xfrm>
            <a:off x="887360" y="1730248"/>
            <a:ext cx="6298669" cy="429715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3"/>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RULE 12-3-2a</a:t>
            </a:r>
            <a:endParaRPr/>
          </a:p>
        </p:txBody>
      </p:sp>
      <p:sp>
        <p:nvSpPr>
          <p:cNvPr id="187" name="Google Shape;18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The goalkeeper is considered to be in control of the ball with the hand(s)/arm(s) when:</a:t>
            </a:r>
            <a:endParaRPr/>
          </a:p>
          <a:p>
            <a:pPr marL="514350" lvl="0" indent="-514350" algn="l" rtl="0">
              <a:lnSpc>
                <a:spcPct val="90000"/>
              </a:lnSpc>
              <a:spcBef>
                <a:spcPts val="1000"/>
              </a:spcBef>
              <a:spcAft>
                <a:spcPts val="0"/>
              </a:spcAft>
              <a:buSzPts val="2800"/>
              <a:buFont typeface="Play"/>
              <a:buAutoNum type="arabicPeriod"/>
            </a:pPr>
            <a:r>
              <a:rPr lang="en-US"/>
              <a:t>The ball is between the hands or between the hand and any surface (e.g., ground, own body, goal post) or by touching the ball with any part of the hands or arms;</a:t>
            </a:r>
            <a:endParaRPr/>
          </a:p>
          <a:p>
            <a:pPr marL="514350" lvl="0" indent="-514350" algn="l" rtl="0">
              <a:lnSpc>
                <a:spcPct val="90000"/>
              </a:lnSpc>
              <a:spcBef>
                <a:spcPts val="1000"/>
              </a:spcBef>
              <a:spcAft>
                <a:spcPts val="0"/>
              </a:spcAft>
              <a:buSzPts val="2800"/>
              <a:buFont typeface="Play"/>
              <a:buAutoNum type="arabicPeriod"/>
            </a:pPr>
            <a:r>
              <a:rPr lang="en-US"/>
              <a:t>Holding the ball in an outstretched open hand;</a:t>
            </a:r>
            <a:endParaRPr/>
          </a:p>
          <a:p>
            <a:pPr marL="514350" lvl="0" indent="-514350" algn="l" rtl="0">
              <a:lnSpc>
                <a:spcPct val="90000"/>
              </a:lnSpc>
              <a:spcBef>
                <a:spcPts val="1000"/>
              </a:spcBef>
              <a:spcAft>
                <a:spcPts val="0"/>
              </a:spcAft>
              <a:buSzPts val="2800"/>
              <a:buFont typeface="Play"/>
              <a:buAutoNum type="arabicPeriod"/>
            </a:pPr>
            <a:r>
              <a:rPr lang="en-US"/>
              <a:t>Bouncing the ball on the ground or throwing the ball in the air, including bouncing or throwing the ball as part of kicking or punting the ball.</a:t>
            </a:r>
            <a:endParaRPr/>
          </a:p>
          <a:p>
            <a:pPr marL="228600" lvl="0" indent="-50800" algn="l" rtl="0">
              <a:lnSpc>
                <a:spcPct val="90000"/>
              </a:lnSpc>
              <a:spcBef>
                <a:spcPts val="1000"/>
              </a:spcBef>
              <a:spcAft>
                <a:spcPts val="0"/>
              </a:spcAft>
              <a:buClr>
                <a:srgbClr val="EA1F45"/>
              </a:buClr>
              <a:buSzPts val="28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4"/>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GOALKEEPER</a:t>
            </a:r>
            <a:br>
              <a:rPr lang="en-US"/>
            </a:br>
            <a:r>
              <a:rPr lang="en-US"/>
              <a:t>RULES 12-3-1, 12-3-3a and 17-1-1, 3</a:t>
            </a:r>
            <a:endParaRPr/>
          </a:p>
        </p:txBody>
      </p:sp>
      <p:sp>
        <p:nvSpPr>
          <p:cNvPr id="194" name="Google Shape;194;p14"/>
          <p:cNvSpPr txBox="1">
            <a:spLocks noGrp="1"/>
          </p:cNvSpPr>
          <p:nvPr>
            <p:ph type="body" idx="1"/>
          </p:nvPr>
        </p:nvSpPr>
        <p:spPr>
          <a:xfrm>
            <a:off x="5683044" y="1773291"/>
            <a:ext cx="5992399"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After controlling the ball with their hands/arm, the goalkeepers will now have </a:t>
            </a:r>
            <a:r>
              <a:rPr lang="en-US">
                <a:solidFill>
                  <a:srgbClr val="FF0000"/>
                </a:solidFill>
              </a:rPr>
              <a:t>8</a:t>
            </a:r>
            <a:r>
              <a:rPr lang="en-US"/>
              <a:t> seconds instead of 6 seconds to release the ball.</a:t>
            </a:r>
            <a:endParaRPr/>
          </a:p>
          <a:p>
            <a:pPr marL="0" lvl="0" indent="0" algn="l" rtl="0">
              <a:lnSpc>
                <a:spcPct val="90000"/>
              </a:lnSpc>
              <a:spcBef>
                <a:spcPts val="1000"/>
              </a:spcBef>
              <a:spcAft>
                <a:spcPts val="0"/>
              </a:spcAft>
              <a:buSzPts val="2800"/>
              <a:buNone/>
            </a:pPr>
            <a:r>
              <a:rPr lang="en-US"/>
              <a:t>The referee determines when the </a:t>
            </a:r>
            <a:r>
              <a:rPr lang="en-US">
                <a:solidFill>
                  <a:srgbClr val="FF0000"/>
                </a:solidFill>
              </a:rPr>
              <a:t>8</a:t>
            </a:r>
            <a:r>
              <a:rPr lang="en-US"/>
              <a:t> second count begins.  </a:t>
            </a:r>
            <a:endParaRPr/>
          </a:p>
          <a:p>
            <a:pPr marL="0" lvl="0" indent="0" algn="l" rtl="0">
              <a:lnSpc>
                <a:spcPct val="90000"/>
              </a:lnSpc>
              <a:spcBef>
                <a:spcPts val="1000"/>
              </a:spcBef>
              <a:spcAft>
                <a:spcPts val="0"/>
              </a:spcAft>
              <a:buSzPts val="2800"/>
              <a:buNone/>
            </a:pPr>
            <a:r>
              <a:rPr lang="en-US" b="1"/>
              <a:t>Penalty: </a:t>
            </a:r>
            <a:r>
              <a:rPr lang="en-US"/>
              <a:t>A </a:t>
            </a:r>
            <a:r>
              <a:rPr lang="en-US">
                <a:solidFill>
                  <a:srgbClr val="FF0000"/>
                </a:solidFill>
              </a:rPr>
              <a:t>corner kick </a:t>
            </a:r>
            <a:r>
              <a:rPr lang="en-US"/>
              <a:t>will be awarded if the goalkeeper holds the ball longer than </a:t>
            </a:r>
            <a:r>
              <a:rPr lang="en-US">
                <a:solidFill>
                  <a:srgbClr val="FF0000"/>
                </a:solidFill>
              </a:rPr>
              <a:t>8</a:t>
            </a:r>
            <a:r>
              <a:rPr lang="en-US"/>
              <a:t> seconds, replacing the previous indirect free kick restart.</a:t>
            </a:r>
            <a:endParaRPr/>
          </a:p>
        </p:txBody>
      </p:sp>
      <p:pic>
        <p:nvPicPr>
          <p:cNvPr id="195" name="Google Shape;195;p14"/>
          <p:cNvPicPr preferRelativeResize="0"/>
          <p:nvPr/>
        </p:nvPicPr>
        <p:blipFill rotWithShape="1">
          <a:blip r:embed="rId3">
            <a:alphaModFix/>
          </a:blip>
          <a:srcRect/>
          <a:stretch/>
        </p:blipFill>
        <p:spPr>
          <a:xfrm>
            <a:off x="988927" y="1690688"/>
            <a:ext cx="4585963" cy="434246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5"/>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GOALKEEPER </a:t>
            </a:r>
            <a:br>
              <a:rPr lang="en-US"/>
            </a:br>
            <a:r>
              <a:rPr lang="en-US"/>
              <a:t>RULES 12-3-3a(2)</a:t>
            </a:r>
            <a:endParaRPr/>
          </a:p>
        </p:txBody>
      </p:sp>
      <p:sp>
        <p:nvSpPr>
          <p:cNvPr id="202" name="Google Shape;202;p15"/>
          <p:cNvSpPr txBox="1">
            <a:spLocks noGrp="1"/>
          </p:cNvSpPr>
          <p:nvPr>
            <p:ph type="body" idx="1"/>
          </p:nvPr>
        </p:nvSpPr>
        <p:spPr>
          <a:xfrm>
            <a:off x="3903407" y="1780824"/>
            <a:ext cx="7772038" cy="439613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The referee shall signal the remaining five seconds (using Official NFHS Soccer Signals, Rule 5-3-1b) by raising an arm above the head and indicating the number of seconds left with their fingers.  </a:t>
            </a:r>
            <a:endParaRPr/>
          </a:p>
          <a:p>
            <a:pPr marL="0" lvl="0" indent="0" algn="l" rtl="0">
              <a:lnSpc>
                <a:spcPct val="90000"/>
              </a:lnSpc>
              <a:spcBef>
                <a:spcPts val="1000"/>
              </a:spcBef>
              <a:spcAft>
                <a:spcPts val="0"/>
              </a:spcAft>
              <a:buSzPts val="2800"/>
              <a:buNone/>
            </a:pPr>
            <a:r>
              <a:rPr lang="en-US"/>
              <a:t>Violations of this rule are still enforced even if the referee fails to provide a visual signal.</a:t>
            </a:r>
            <a:endParaRPr/>
          </a:p>
        </p:txBody>
      </p:sp>
      <p:pic>
        <p:nvPicPr>
          <p:cNvPr id="203" name="Google Shape;203;p15"/>
          <p:cNvPicPr preferRelativeResize="0"/>
          <p:nvPr/>
        </p:nvPicPr>
        <p:blipFill rotWithShape="1">
          <a:blip r:embed="rId3">
            <a:alphaModFix/>
          </a:blip>
          <a:srcRect/>
          <a:stretch/>
        </p:blipFill>
        <p:spPr>
          <a:xfrm>
            <a:off x="927968" y="1690688"/>
            <a:ext cx="2768961" cy="439613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6"/>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INDIRECT FREE KICKS</a:t>
            </a:r>
            <a:br>
              <a:rPr lang="en-US"/>
            </a:br>
            <a:r>
              <a:rPr lang="en-US"/>
              <a:t>RULE 12-3-5</a:t>
            </a:r>
            <a:endParaRPr/>
          </a:p>
        </p:txBody>
      </p:sp>
      <p:sp>
        <p:nvSpPr>
          <p:cNvPr id="210" name="Google Shape;210;p16"/>
          <p:cNvSpPr txBox="1">
            <a:spLocks noGrp="1"/>
          </p:cNvSpPr>
          <p:nvPr>
            <p:ph type="body" idx="1"/>
          </p:nvPr>
        </p:nvSpPr>
        <p:spPr>
          <a:xfrm>
            <a:off x="739303" y="1994484"/>
            <a:ext cx="10954750" cy="360864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Clarifying language was added to considerations for dangerous play.</a:t>
            </a:r>
            <a:endParaRPr/>
          </a:p>
          <a:p>
            <a:pPr marL="0" lvl="0" indent="0" algn="l" rtl="0">
              <a:lnSpc>
                <a:spcPct val="90000"/>
              </a:lnSpc>
              <a:spcBef>
                <a:spcPts val="1000"/>
              </a:spcBef>
              <a:spcAft>
                <a:spcPts val="0"/>
              </a:spcAft>
              <a:buSzPts val="2800"/>
              <a:buNone/>
            </a:pPr>
            <a:r>
              <a:rPr lang="en-US"/>
              <a:t>Dangerous play now explicitly includes actions preventing a nearby opponent from playing the ball for fear of injury.</a:t>
            </a:r>
            <a:endParaRPr/>
          </a:p>
          <a:p>
            <a:pPr marL="0" lvl="0" indent="0" algn="l" rtl="0">
              <a:lnSpc>
                <a:spcPct val="90000"/>
              </a:lnSpc>
              <a:spcBef>
                <a:spcPts val="1000"/>
              </a:spcBef>
              <a:spcAft>
                <a:spcPts val="0"/>
              </a:spcAft>
              <a:buSzPts val="2800"/>
              <a:buNone/>
            </a:pPr>
            <a:r>
              <a:rPr lang="en-US"/>
              <a:t>This includes playing in such a manner which could cause injury to self or another player, opponent or teammate, </a:t>
            </a:r>
            <a:r>
              <a:rPr lang="en-US">
                <a:solidFill>
                  <a:srgbClr val="FF0000"/>
                </a:solidFill>
              </a:rPr>
              <a:t>or which prevents a nearby opponent from playing the ball for fear of injury.</a:t>
            </a:r>
            <a:endParaRPr/>
          </a:p>
          <a:p>
            <a:pPr marL="0" lvl="0" indent="0" algn="l" rtl="0">
              <a:lnSpc>
                <a:spcPct val="90000"/>
              </a:lnSpc>
              <a:spcBef>
                <a:spcPts val="1000"/>
              </a:spcBef>
              <a:spcAft>
                <a:spcPts val="0"/>
              </a:spcAft>
              <a:buSzPts val="2800"/>
              <a:buNone/>
            </a:pPr>
            <a:endParaRPr>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7"/>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VERBAL OFFENSES </a:t>
            </a:r>
            <a:br>
              <a:rPr lang="en-US"/>
            </a:br>
            <a:r>
              <a:rPr lang="en-US"/>
              <a:t>RULES 12-3-6, 12-3-7</a:t>
            </a:r>
            <a:endParaRPr/>
          </a:p>
        </p:txBody>
      </p:sp>
      <p:sp>
        <p:nvSpPr>
          <p:cNvPr id="217" name="Google Shape;217;p17"/>
          <p:cNvSpPr txBox="1">
            <a:spLocks noGrp="1"/>
          </p:cNvSpPr>
          <p:nvPr>
            <p:ph type="body" idx="1"/>
          </p:nvPr>
        </p:nvSpPr>
        <p:spPr>
          <a:xfrm>
            <a:off x="572176" y="2047163"/>
            <a:ext cx="11047647" cy="34201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Rules 12-3-6 was added to include verbal offenses as IDFK.</a:t>
            </a:r>
            <a:endParaRPr/>
          </a:p>
          <a:p>
            <a:pPr marL="0" lvl="0" indent="0" algn="l" rtl="0">
              <a:lnSpc>
                <a:spcPct val="90000"/>
              </a:lnSpc>
              <a:spcBef>
                <a:spcPts val="1000"/>
              </a:spcBef>
              <a:spcAft>
                <a:spcPts val="0"/>
              </a:spcAft>
              <a:buSzPts val="2800"/>
              <a:buNone/>
            </a:pPr>
            <a:r>
              <a:rPr lang="en-US"/>
              <a:t>This gives officials more flexibility when disciplining verbal offenses: they are now considered fouls at a minimum and may rise to the level of misconduct depending on the circumstances.</a:t>
            </a:r>
            <a:endParaRPr/>
          </a:p>
          <a:p>
            <a:pPr marL="0" lvl="0" indent="0" algn="l" rtl="0">
              <a:lnSpc>
                <a:spcPct val="90000"/>
              </a:lnSpc>
              <a:spcBef>
                <a:spcPts val="1000"/>
              </a:spcBef>
              <a:spcAft>
                <a:spcPts val="0"/>
              </a:spcAft>
              <a:buSzPts val="2800"/>
              <a:buNone/>
            </a:pPr>
            <a:r>
              <a:rPr lang="en-US"/>
              <a:t>Rule 12-3-7 Address if the game is stopped for misconduct and no other restart takes precedence; then it will restart with IDFK.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8"/>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DOGSO EJECTIONS </a:t>
            </a:r>
            <a:br>
              <a:rPr lang="en-US"/>
            </a:br>
            <a:r>
              <a:rPr lang="en-US"/>
              <a:t>RULE 12-6-1b (1-4)</a:t>
            </a:r>
            <a:endParaRPr/>
          </a:p>
        </p:txBody>
      </p:sp>
      <p:sp>
        <p:nvSpPr>
          <p:cNvPr id="224" name="Google Shape;224;p18"/>
          <p:cNvSpPr txBox="1">
            <a:spLocks noGrp="1"/>
          </p:cNvSpPr>
          <p:nvPr>
            <p:ph type="body" idx="1"/>
          </p:nvPr>
        </p:nvSpPr>
        <p:spPr>
          <a:xfrm>
            <a:off x="838200" y="1904104"/>
            <a:ext cx="10837244" cy="42426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Revisions clarify and simplify language surrounding Denying an Obvious Goal-Scoring Opportunity (DOGSO) ejections. </a:t>
            </a:r>
            <a:endParaRPr/>
          </a:p>
          <a:p>
            <a:pPr marL="0" lvl="0" indent="0" algn="l" rtl="0">
              <a:lnSpc>
                <a:spcPct val="90000"/>
              </a:lnSpc>
              <a:spcBef>
                <a:spcPts val="1000"/>
              </a:spcBef>
              <a:spcAft>
                <a:spcPts val="0"/>
              </a:spcAft>
              <a:buSzPts val="2800"/>
              <a:buNone/>
            </a:pPr>
            <a:r>
              <a:rPr lang="en-US"/>
              <a:t>Redundant wording was removed and references to intending to deny a goal or goal-scoring opportunity (DOGSO) were eliminated.</a:t>
            </a:r>
            <a:endParaRPr/>
          </a:p>
          <a:p>
            <a:pPr marL="0" lvl="0" indent="0" algn="l" rtl="0">
              <a:lnSpc>
                <a:spcPct val="90000"/>
              </a:lnSpc>
              <a:spcBef>
                <a:spcPts val="1000"/>
              </a:spcBef>
              <a:spcAft>
                <a:spcPts val="0"/>
              </a:spcAft>
              <a:buSzPts val="2800"/>
              <a:buNone/>
            </a:pPr>
            <a:r>
              <a:rPr lang="en-US"/>
              <a:t>The updated structure provides clear situations for which denying a goal or obvious goal-scoring opportunity is penalized with an ejection.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            PIAA Information</a:t>
            </a:r>
            <a:endParaRPr/>
          </a:p>
        </p:txBody>
      </p:sp>
      <p:pic>
        <p:nvPicPr>
          <p:cNvPr id="101" name="Google Shape;101;p2" descr="A person in black uniform diving into a football ball&#10;&#10;AI-generated content may be incorrect."/>
          <p:cNvPicPr preferRelativeResize="0">
            <a:picLocks noGrp="1"/>
          </p:cNvPicPr>
          <p:nvPr>
            <p:ph type="body" idx="1"/>
          </p:nvPr>
        </p:nvPicPr>
        <p:blipFill rotWithShape="1">
          <a:blip r:embed="rId3">
            <a:alphaModFix/>
          </a:blip>
          <a:srcRect t="24935" b="14436"/>
          <a:stretch/>
        </p:blipFill>
        <p:spPr>
          <a:xfrm>
            <a:off x="838200" y="1825625"/>
            <a:ext cx="10515600" cy="4351338"/>
          </a:xfrm>
          <a:prstGeom prst="rect">
            <a:avLst/>
          </a:prstGeom>
          <a:noFill/>
          <a:ln>
            <a:noFill/>
          </a:ln>
        </p:spPr>
      </p:pic>
      <p:pic>
        <p:nvPicPr>
          <p:cNvPr id="102" name="Google Shape;102;p2"/>
          <p:cNvPicPr preferRelativeResize="0"/>
          <p:nvPr/>
        </p:nvPicPr>
        <p:blipFill rotWithShape="1">
          <a:blip r:embed="rId4">
            <a:alphaModFix/>
          </a:blip>
          <a:srcRect/>
          <a:stretch/>
        </p:blipFill>
        <p:spPr>
          <a:xfrm>
            <a:off x="838200" y="681037"/>
            <a:ext cx="1343025" cy="5524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4B382-7E40-8FD1-B808-5A8A6D6CCB31}"/>
              </a:ext>
            </a:extLst>
          </p:cNvPr>
          <p:cNvSpPr>
            <a:spLocks noGrp="1"/>
          </p:cNvSpPr>
          <p:nvPr>
            <p:ph type="title"/>
          </p:nvPr>
        </p:nvSpPr>
        <p:spPr/>
        <p:txBody>
          <a:bodyPr/>
          <a:lstStyle/>
          <a:p>
            <a:r>
              <a:rPr lang="en-US" dirty="0"/>
              <a:t>Misconduct</a:t>
            </a:r>
          </a:p>
        </p:txBody>
      </p:sp>
      <p:sp>
        <p:nvSpPr>
          <p:cNvPr id="3" name="Text Placeholder 2">
            <a:extLst>
              <a:ext uri="{FF2B5EF4-FFF2-40B4-BE49-F238E27FC236}">
                <a16:creationId xmlns:a16="http://schemas.microsoft.com/office/drawing/2014/main" id="{0BD91E2F-A12E-C11D-AB2D-E5F14532EDD5}"/>
              </a:ext>
            </a:extLst>
          </p:cNvPr>
          <p:cNvSpPr>
            <a:spLocks noGrp="1"/>
          </p:cNvSpPr>
          <p:nvPr>
            <p:ph type="body" idx="1"/>
          </p:nvPr>
        </p:nvSpPr>
        <p:spPr>
          <a:xfrm>
            <a:off x="502919" y="1690688"/>
            <a:ext cx="10587867" cy="4425315"/>
          </a:xfrm>
        </p:spPr>
        <p:txBody>
          <a:bodyPr>
            <a:normAutofit fontScale="85000" lnSpcReduction="20000"/>
          </a:bodyPr>
          <a:lstStyle/>
          <a:p>
            <a:pPr marL="0" lvl="0" indent="0" algn="just" eaLnBrk="0" fontAlgn="base" hangingPunct="0">
              <a:lnSpc>
                <a:spcPct val="100000"/>
              </a:lnSpc>
              <a:spcBef>
                <a:spcPct val="0"/>
              </a:spcBef>
              <a:spcAft>
                <a:spcPct val="0"/>
              </a:spcAft>
              <a:buClrTx/>
              <a:buSzTx/>
              <a:buNone/>
            </a:pPr>
            <a:r>
              <a:rPr lang="en-US" altLang="en-US" b="1" dirty="0">
                <a:solidFill>
                  <a:srgbClr val="000000"/>
                </a:solidFill>
                <a:latin typeface="Arial" panose="020B0604020202020204" pitchFamily="34" charset="0"/>
                <a:ea typeface="Times New Roman" panose="02020603050405020304" pitchFamily="18" charset="0"/>
              </a:rPr>
              <a:t>PIAA has continued using the “Soft RED Card” this season. </a:t>
            </a:r>
            <a:r>
              <a:rPr lang="en-US" altLang="en-US" b="1" dirty="0">
                <a:solidFill>
                  <a:srgbClr val="000000"/>
                </a:solidFill>
                <a:highlight>
                  <a:srgbClr val="FFFF00"/>
                </a:highlight>
                <a:latin typeface="Arial" panose="020B0604020202020204" pitchFamily="34" charset="0"/>
                <a:ea typeface="Times New Roman" panose="02020603050405020304" pitchFamily="18" charset="0"/>
              </a:rPr>
              <a:t>For ON FIELD PLAYERS receiving a 2</a:t>
            </a:r>
            <a:r>
              <a:rPr lang="en-US" altLang="en-US" b="1" baseline="30000" dirty="0">
                <a:solidFill>
                  <a:srgbClr val="000000"/>
                </a:solidFill>
                <a:highlight>
                  <a:srgbClr val="FFFF00"/>
                </a:highlight>
                <a:latin typeface="Arial" panose="020B0604020202020204" pitchFamily="34" charset="0"/>
                <a:ea typeface="Times New Roman" panose="02020603050405020304" pitchFamily="18" charset="0"/>
              </a:rPr>
              <a:t>nd</a:t>
            </a:r>
            <a:r>
              <a:rPr lang="en-US" altLang="en-US" b="1" dirty="0">
                <a:solidFill>
                  <a:srgbClr val="000000"/>
                </a:solidFill>
                <a:highlight>
                  <a:srgbClr val="FFFF00"/>
                </a:highlight>
                <a:latin typeface="Arial" panose="020B0604020202020204" pitchFamily="34" charset="0"/>
                <a:ea typeface="Times New Roman" panose="02020603050405020304" pitchFamily="18" charset="0"/>
              </a:rPr>
              <a:t> caution in the match, the referee will display BOTH the Yellow and Red cards simultaneously. The player is required to leave the field for the remainder of that match, and MAY BE SUBSTITUTED FOR</a:t>
            </a:r>
            <a:r>
              <a:rPr lang="en-US" altLang="en-US" b="1" dirty="0">
                <a:solidFill>
                  <a:srgbClr val="000000"/>
                </a:solidFill>
                <a:latin typeface="Arial" panose="020B0604020202020204" pitchFamily="34" charset="0"/>
                <a:ea typeface="Times New Roman" panose="02020603050405020304" pitchFamily="18" charset="0"/>
              </a:rPr>
              <a:t>. The referee is NOT REQUIRED to file a RED CARD REPORT TO THE STATE for a “Soft</a:t>
            </a:r>
            <a:endParaRPr lang="en-US" altLang="en-US" dirty="0">
              <a:solidFill>
                <a:schemeClr val="tx1"/>
              </a:solidFill>
              <a:latin typeface="Arial" panose="020B0604020202020204" pitchFamily="34" charset="0"/>
            </a:endParaRPr>
          </a:p>
          <a:p>
            <a:pPr marL="0" lvl="0" indent="0" algn="just" eaLnBrk="0" fontAlgn="base" hangingPunct="0">
              <a:lnSpc>
                <a:spcPct val="100000"/>
              </a:lnSpc>
              <a:spcBef>
                <a:spcPct val="0"/>
              </a:spcBef>
              <a:spcAft>
                <a:spcPct val="0"/>
              </a:spcAft>
              <a:buClrTx/>
              <a:buSzTx/>
              <a:buNone/>
            </a:pPr>
            <a:r>
              <a:rPr lang="en-US" altLang="en-US" b="1" dirty="0">
                <a:solidFill>
                  <a:srgbClr val="000000"/>
                </a:solidFill>
                <a:latin typeface="Arial" panose="020B0604020202020204" pitchFamily="34" charset="0"/>
                <a:ea typeface="Times New Roman" panose="02020603050405020304" pitchFamily="18" charset="0"/>
              </a:rPr>
              <a:t>Red” card.</a:t>
            </a:r>
            <a:endParaRPr lang="en-US" altLang="en-US" dirty="0">
              <a:solidFill>
                <a:schemeClr val="tx1"/>
              </a:solidFill>
              <a:latin typeface="Arial" panose="020B0604020202020204" pitchFamily="34" charset="0"/>
            </a:endParaRPr>
          </a:p>
          <a:p>
            <a:pPr marL="0" lvl="0" indent="0" algn="just" eaLnBrk="0" fontAlgn="base" hangingPunct="0">
              <a:lnSpc>
                <a:spcPct val="100000"/>
              </a:lnSpc>
              <a:spcBef>
                <a:spcPct val="0"/>
              </a:spcBef>
              <a:spcAft>
                <a:spcPct val="0"/>
              </a:spcAft>
              <a:buClrTx/>
              <a:buSzTx/>
              <a:buNone/>
            </a:pPr>
            <a:r>
              <a:rPr lang="en-US" altLang="en-US" b="1" dirty="0">
                <a:solidFill>
                  <a:srgbClr val="000000"/>
                </a:solidFill>
                <a:latin typeface="Arial" panose="020B0604020202020204" pitchFamily="34" charset="0"/>
                <a:ea typeface="Times New Roman" panose="02020603050405020304" pitchFamily="18" charset="0"/>
              </a:rPr>
              <a:t>FOR SUBSTITUTES that receive a second caution (on the bench with a caution or committing 2 caution able offenses while on the bench will receive the SECOND  yellow card followed by a RED card and remain in the team area. A State Report is required to be filed.</a:t>
            </a:r>
            <a:endParaRPr lang="en-US" altLang="en-US" dirty="0">
              <a:solidFill>
                <a:schemeClr val="tx1"/>
              </a:solidFill>
              <a:latin typeface="Arial" panose="020B0604020202020204" pitchFamily="34" charset="0"/>
            </a:endParaRPr>
          </a:p>
          <a:p>
            <a:pPr marL="0" lvl="0" indent="0" algn="just" eaLnBrk="0" fontAlgn="base" hangingPunct="0">
              <a:lnSpc>
                <a:spcPct val="100000"/>
              </a:lnSpc>
              <a:spcBef>
                <a:spcPct val="0"/>
              </a:spcBef>
              <a:spcAft>
                <a:spcPct val="0"/>
              </a:spcAft>
              <a:buClrTx/>
              <a:buSzTx/>
              <a:buNone/>
            </a:pPr>
            <a:r>
              <a:rPr lang="en-US" altLang="en-US" b="1" dirty="0">
                <a:solidFill>
                  <a:srgbClr val="000000"/>
                </a:solidFill>
                <a:latin typeface="Arial" panose="020B0604020202020204" pitchFamily="34" charset="0"/>
                <a:ea typeface="Times New Roman" panose="02020603050405020304" pitchFamily="18" charset="0"/>
              </a:rPr>
              <a:t>FOR COACHES that receive a 2</a:t>
            </a:r>
            <a:r>
              <a:rPr lang="en-US" altLang="en-US" b="1" baseline="30000" dirty="0">
                <a:solidFill>
                  <a:srgbClr val="000000"/>
                </a:solidFill>
                <a:latin typeface="Arial" panose="020B0604020202020204" pitchFamily="34" charset="0"/>
                <a:ea typeface="Times New Roman" panose="02020603050405020304" pitchFamily="18" charset="0"/>
              </a:rPr>
              <a:t>nd</a:t>
            </a:r>
            <a:r>
              <a:rPr lang="en-US" altLang="en-US" b="1" dirty="0">
                <a:solidFill>
                  <a:srgbClr val="000000"/>
                </a:solidFill>
                <a:latin typeface="Arial" panose="020B0604020202020204" pitchFamily="34" charset="0"/>
                <a:ea typeface="Times New Roman" panose="02020603050405020304" pitchFamily="18" charset="0"/>
              </a:rPr>
              <a:t> caution will have the yellow card displayed (first) and followed by the RED card (they must leave the FIELD area) and a State Report is required to be filed.</a:t>
            </a:r>
            <a:endParaRPr lang="en-US" altLang="en-US" sz="4400" dirty="0">
              <a:solidFill>
                <a:schemeClr val="tx1"/>
              </a:solidFill>
              <a:latin typeface="Arial" panose="020B0604020202020204" pitchFamily="34" charset="0"/>
            </a:endParaRPr>
          </a:p>
          <a:p>
            <a:endParaRPr lang="en-US" dirty="0"/>
          </a:p>
        </p:txBody>
      </p:sp>
      <p:sp>
        <p:nvSpPr>
          <p:cNvPr id="7" name="Rectangle 5">
            <a:extLst>
              <a:ext uri="{FF2B5EF4-FFF2-40B4-BE49-F238E27FC236}">
                <a16:creationId xmlns:a16="http://schemas.microsoft.com/office/drawing/2014/main" id="{3AB7EB3C-4933-5E27-8FA3-2464B5AD272A}"/>
              </a:ext>
            </a:extLst>
          </p:cNvPr>
          <p:cNvSpPr>
            <a:spLocks noChangeArrowheads="1"/>
          </p:cNvSpPr>
          <p:nvPr/>
        </p:nvSpPr>
        <p:spPr bwMode="auto">
          <a:xfrm>
            <a:off x="-335280" y="-609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Graphic 1">
            <a:extLst>
              <a:ext uri="{FF2B5EF4-FFF2-40B4-BE49-F238E27FC236}">
                <a16:creationId xmlns:a16="http://schemas.microsoft.com/office/drawing/2014/main" id="{0701C095-F7C2-FE8F-7E94-354A8098F0A9}"/>
              </a:ext>
            </a:extLst>
          </p:cNvPr>
          <p:cNvSpPr>
            <a:spLocks/>
          </p:cNvSpPr>
          <p:nvPr/>
        </p:nvSpPr>
        <p:spPr>
          <a:xfrm>
            <a:off x="2265680" y="4817110"/>
            <a:ext cx="978535" cy="13970"/>
          </a:xfrm>
          <a:custGeom>
            <a:avLst/>
            <a:gdLst/>
            <a:ahLst/>
            <a:cxnLst/>
            <a:rect l="l" t="t" r="r" b="b"/>
            <a:pathLst>
              <a:path w="978535" h="13970">
                <a:moveTo>
                  <a:pt x="978407" y="0"/>
                </a:moveTo>
                <a:lnTo>
                  <a:pt x="0" y="0"/>
                </a:lnTo>
                <a:lnTo>
                  <a:pt x="0" y="13715"/>
                </a:lnTo>
                <a:lnTo>
                  <a:pt x="978407" y="13715"/>
                </a:lnTo>
                <a:lnTo>
                  <a:pt x="978407" y="0"/>
                </a:lnTo>
                <a:close/>
              </a:path>
            </a:pathLst>
          </a:custGeom>
          <a:solidFill>
            <a:srgbClr val="000000"/>
          </a:solidFill>
        </p:spPr>
        <p:txBody>
          <a:bodyPr wrap="square" lIns="0" tIns="0" rIns="0" bIns="0" rtlCol="0">
            <a:prstTxWarp prst="textNoShape">
              <a:avLst/>
            </a:prstTxWarp>
            <a:noAutofit/>
          </a:bodyPr>
          <a:lstStyle/>
          <a:p>
            <a:endParaRPr lang="en-US"/>
          </a:p>
        </p:txBody>
      </p:sp>
      <p:sp>
        <p:nvSpPr>
          <p:cNvPr id="9" name="Rectangle 6">
            <a:extLst>
              <a:ext uri="{FF2B5EF4-FFF2-40B4-BE49-F238E27FC236}">
                <a16:creationId xmlns:a16="http://schemas.microsoft.com/office/drawing/2014/main" id="{4F6B53F2-3E0A-1EC2-211D-BE0BAA56FCF3}"/>
              </a:ext>
            </a:extLst>
          </p:cNvPr>
          <p:cNvSpPr>
            <a:spLocks noChangeArrowheads="1"/>
          </p:cNvSpPr>
          <p:nvPr/>
        </p:nvSpPr>
        <p:spPr bwMode="auto">
          <a:xfrm>
            <a:off x="5896954" y="21157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92923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9"/>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FREE KICK RESTARTS </a:t>
            </a:r>
            <a:br>
              <a:rPr lang="en-US"/>
            </a:br>
            <a:r>
              <a:rPr lang="en-US"/>
              <a:t>RULES 13-1 THRU 13-3</a:t>
            </a:r>
            <a:endParaRPr/>
          </a:p>
        </p:txBody>
      </p:sp>
      <p:sp>
        <p:nvSpPr>
          <p:cNvPr id="231" name="Google Shape;231;p19"/>
          <p:cNvSpPr txBox="1">
            <a:spLocks noGrp="1"/>
          </p:cNvSpPr>
          <p:nvPr>
            <p:ph type="body" idx="1"/>
          </p:nvPr>
        </p:nvSpPr>
        <p:spPr>
          <a:xfrm>
            <a:off x="838200" y="1825625"/>
            <a:ext cx="1086264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Revisions clarify procedures for restarts on free kicks by breaking the rule into distinct categories.</a:t>
            </a:r>
            <a:endParaRPr/>
          </a:p>
          <a:p>
            <a:pPr marL="0" lvl="0" indent="0" algn="l" rtl="0">
              <a:lnSpc>
                <a:spcPct val="90000"/>
              </a:lnSpc>
              <a:spcBef>
                <a:spcPts val="1000"/>
              </a:spcBef>
              <a:spcAft>
                <a:spcPts val="0"/>
              </a:spcAft>
              <a:buSzPts val="2800"/>
              <a:buNone/>
            </a:pPr>
            <a:r>
              <a:rPr lang="en-US"/>
              <a:t>The update outlines when and where free kicks are awarded, how they are to be taken, and the correct restart locations.</a:t>
            </a:r>
            <a:endParaRPr/>
          </a:p>
          <a:p>
            <a:pPr marL="0" lvl="0" indent="0" algn="l" rtl="0">
              <a:lnSpc>
                <a:spcPct val="90000"/>
              </a:lnSpc>
              <a:spcBef>
                <a:spcPts val="1000"/>
              </a:spcBef>
              <a:spcAft>
                <a:spcPts val="0"/>
              </a:spcAft>
              <a:buSzPts val="2800"/>
              <a:buNone/>
            </a:pPr>
            <a:r>
              <a:rPr lang="en-US"/>
              <a:t>It also incorporates restart procedures for scenarios involving outside agents, offenses off the field, thrown objects, individuals entering the field illegally, players leaving the field without permission, and offenses outside the field of play.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0"/>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RULE 13-2 </a:t>
            </a:r>
            <a:br>
              <a:rPr lang="en-US"/>
            </a:br>
            <a:r>
              <a:rPr lang="en-US"/>
              <a:t>When and Where Awarded	</a:t>
            </a:r>
            <a:endParaRPr/>
          </a:p>
        </p:txBody>
      </p:sp>
      <p:sp>
        <p:nvSpPr>
          <p:cNvPr id="238" name="Google Shape;238;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514350" lvl="0" indent="-514350" algn="l" rtl="0">
              <a:lnSpc>
                <a:spcPct val="90000"/>
              </a:lnSpc>
              <a:spcBef>
                <a:spcPts val="0"/>
              </a:spcBef>
              <a:spcAft>
                <a:spcPts val="0"/>
              </a:spcAft>
              <a:buSzPts val="3600"/>
              <a:buFont typeface="Play"/>
              <a:buAutoNum type="arabicPeriod"/>
            </a:pPr>
            <a:r>
              <a:rPr lang="en-US" sz="3600"/>
              <a:t>Free Kicks are the restarts for fouls</a:t>
            </a:r>
            <a:endParaRPr/>
          </a:p>
          <a:p>
            <a:pPr marL="514350" lvl="0" indent="-514350" algn="l" rtl="0">
              <a:lnSpc>
                <a:spcPct val="90000"/>
              </a:lnSpc>
              <a:spcBef>
                <a:spcPts val="1000"/>
              </a:spcBef>
              <a:spcAft>
                <a:spcPts val="0"/>
              </a:spcAft>
              <a:buSzPts val="3600"/>
              <a:buFont typeface="Play"/>
              <a:buAutoNum type="arabicPeriod"/>
            </a:pPr>
            <a:r>
              <a:rPr lang="en-US" sz="3600"/>
              <a:t>Free Kicks are taken from where the offense occurred with exceptions </a:t>
            </a:r>
            <a:endParaRPr/>
          </a:p>
          <a:p>
            <a:pPr marL="514350" lvl="0" indent="-514350" algn="l" rtl="0">
              <a:lnSpc>
                <a:spcPct val="90000"/>
              </a:lnSpc>
              <a:spcBef>
                <a:spcPts val="1000"/>
              </a:spcBef>
              <a:spcAft>
                <a:spcPts val="0"/>
              </a:spcAft>
              <a:buSzPts val="3600"/>
              <a:buFont typeface="Play"/>
              <a:buAutoNum type="arabicPeriod"/>
            </a:pPr>
            <a:r>
              <a:rPr lang="en-US" sz="3600"/>
              <a:t>Free Kicks taken inside the goal area</a:t>
            </a:r>
            <a:endParaRPr/>
          </a:p>
          <a:p>
            <a:pPr marL="514350" lvl="0" indent="-514350" algn="l" rtl="0">
              <a:lnSpc>
                <a:spcPct val="90000"/>
              </a:lnSpc>
              <a:spcBef>
                <a:spcPts val="1000"/>
              </a:spcBef>
              <a:spcAft>
                <a:spcPts val="0"/>
              </a:spcAft>
              <a:buSzPts val="3600"/>
              <a:buFont typeface="Play"/>
              <a:buAutoNum type="arabicPeriod"/>
            </a:pPr>
            <a:r>
              <a:rPr lang="en-US" sz="3600"/>
              <a:t>Outside interference, entering and re-entering the field</a:t>
            </a:r>
            <a:endParaRPr/>
          </a:p>
          <a:p>
            <a:pPr marL="514350" lvl="0" indent="-514350" algn="l" rtl="0">
              <a:lnSpc>
                <a:spcPct val="90000"/>
              </a:lnSpc>
              <a:spcBef>
                <a:spcPts val="1000"/>
              </a:spcBef>
              <a:spcAft>
                <a:spcPts val="0"/>
              </a:spcAft>
              <a:buSzPts val="3600"/>
              <a:buFont typeface="Play"/>
              <a:buAutoNum type="arabicPeriod"/>
            </a:pPr>
            <a:r>
              <a:rPr lang="en-US" sz="3600"/>
              <a:t>Players leaving the field</a:t>
            </a:r>
            <a:endParaRPr/>
          </a:p>
          <a:p>
            <a:pPr marL="514350" lvl="0" indent="-514350" algn="l" rtl="0">
              <a:lnSpc>
                <a:spcPct val="90000"/>
              </a:lnSpc>
              <a:spcBef>
                <a:spcPts val="1000"/>
              </a:spcBef>
              <a:spcAft>
                <a:spcPts val="0"/>
              </a:spcAft>
              <a:buSzPts val="3600"/>
              <a:buFont typeface="Play"/>
              <a:buAutoNum type="arabicPeriod"/>
            </a:pPr>
            <a:r>
              <a:rPr lang="en-US" sz="3600"/>
              <a:t>Offenses outside the field of play</a:t>
            </a:r>
            <a:endParaRPr/>
          </a:p>
          <a:p>
            <a:pPr marL="514350" lvl="0" indent="-336550" algn="l" rtl="0">
              <a:lnSpc>
                <a:spcPct val="90000"/>
              </a:lnSpc>
              <a:spcBef>
                <a:spcPts val="1000"/>
              </a:spcBef>
              <a:spcAft>
                <a:spcPts val="0"/>
              </a:spcAft>
              <a:buSzPts val="2800"/>
              <a:buFont typeface="Play"/>
              <a:buNone/>
            </a:pPr>
            <a:endParaRPr>
              <a:solidFill>
                <a:schemeClr val="dk1"/>
              </a:solidFill>
            </a:endParaRPr>
          </a:p>
          <a:p>
            <a:pPr marL="514350" lvl="0" indent="-336550" algn="l" rtl="0">
              <a:lnSpc>
                <a:spcPct val="90000"/>
              </a:lnSpc>
              <a:spcBef>
                <a:spcPts val="1000"/>
              </a:spcBef>
              <a:spcAft>
                <a:spcPts val="0"/>
              </a:spcAft>
              <a:buSzPts val="2800"/>
              <a:buFont typeface="Play"/>
              <a:buNone/>
            </a:pPr>
            <a:endParaRPr>
              <a:solidFill>
                <a:schemeClr val="dk1"/>
              </a:solidFill>
            </a:endParaRPr>
          </a:p>
          <a:p>
            <a:pPr marL="514350" lvl="0" indent="-336550" algn="l" rtl="0">
              <a:lnSpc>
                <a:spcPct val="90000"/>
              </a:lnSpc>
              <a:spcBef>
                <a:spcPts val="1000"/>
              </a:spcBef>
              <a:spcAft>
                <a:spcPts val="0"/>
              </a:spcAft>
              <a:buSzPts val="2800"/>
              <a:buFont typeface="Play"/>
              <a:buNone/>
            </a:pPr>
            <a:endParaRPr>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1"/>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PENALTY KICK </a:t>
            </a:r>
            <a:br>
              <a:rPr lang="en-US"/>
            </a:br>
            <a:r>
              <a:rPr lang="en-US"/>
              <a:t>RULE 14-1-2 – ENCROACHMENT</a:t>
            </a:r>
            <a:endParaRPr/>
          </a:p>
        </p:txBody>
      </p:sp>
      <p:sp>
        <p:nvSpPr>
          <p:cNvPr id="245" name="Google Shape;245;p21"/>
          <p:cNvSpPr txBox="1">
            <a:spLocks noGrp="1"/>
          </p:cNvSpPr>
          <p:nvPr>
            <p:ph type="body" idx="1"/>
          </p:nvPr>
        </p:nvSpPr>
        <p:spPr>
          <a:xfrm>
            <a:off x="6577780" y="1825625"/>
            <a:ext cx="509766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Encroachment is penalized only if the offense has a clear impact on the penalty kick.</a:t>
            </a:r>
            <a:endParaRPr/>
          </a:p>
          <a:p>
            <a:pPr marL="0" lvl="0" indent="0" algn="l" rtl="0">
              <a:lnSpc>
                <a:spcPct val="90000"/>
              </a:lnSpc>
              <a:spcBef>
                <a:spcPts val="1000"/>
              </a:spcBef>
              <a:spcAft>
                <a:spcPts val="0"/>
              </a:spcAft>
              <a:buSzPts val="2800"/>
              <a:buNone/>
            </a:pPr>
            <a:r>
              <a:rPr lang="en-US"/>
              <a:t>If players from either team enter the penalty area or arc early but have no effect on the kicker, goalkeeper, or the immediate play, officials should allow the result of the kick to stand without penalty.</a:t>
            </a:r>
            <a:endParaRPr/>
          </a:p>
        </p:txBody>
      </p:sp>
      <p:pic>
        <p:nvPicPr>
          <p:cNvPr id="246" name="Google Shape;246;p21"/>
          <p:cNvPicPr preferRelativeResize="0"/>
          <p:nvPr/>
        </p:nvPicPr>
        <p:blipFill rotWithShape="1">
          <a:blip r:embed="rId3">
            <a:alphaModFix/>
          </a:blip>
          <a:srcRect/>
          <a:stretch/>
        </p:blipFill>
        <p:spPr>
          <a:xfrm>
            <a:off x="838199" y="1825625"/>
            <a:ext cx="5501991" cy="4142556"/>
          </a:xfrm>
          <a:prstGeom prst="rect">
            <a:avLst/>
          </a:prstGeom>
          <a:noFill/>
          <a:ln>
            <a:noFill/>
          </a:ln>
        </p:spPr>
      </p:pic>
      <p:sp>
        <p:nvSpPr>
          <p:cNvPr id="247" name="Google Shape;247;p21"/>
          <p:cNvSpPr txBox="1"/>
          <p:nvPr/>
        </p:nvSpPr>
        <p:spPr>
          <a:xfrm>
            <a:off x="2334638" y="5865781"/>
            <a:ext cx="2305456" cy="3792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No Impact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2"/>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RULE 14 -1-2 </a:t>
            </a:r>
            <a:endParaRPr/>
          </a:p>
        </p:txBody>
      </p:sp>
      <p:pic>
        <p:nvPicPr>
          <p:cNvPr id="254" name="Google Shape;254;p22"/>
          <p:cNvPicPr preferRelativeResize="0"/>
          <p:nvPr/>
        </p:nvPicPr>
        <p:blipFill rotWithShape="1">
          <a:blip r:embed="rId3">
            <a:alphaModFix/>
          </a:blip>
          <a:srcRect/>
          <a:stretch/>
        </p:blipFill>
        <p:spPr>
          <a:xfrm>
            <a:off x="838199" y="1272341"/>
            <a:ext cx="6221361" cy="4694507"/>
          </a:xfrm>
          <a:prstGeom prst="rect">
            <a:avLst/>
          </a:prstGeom>
          <a:noFill/>
          <a:ln>
            <a:noFill/>
          </a:ln>
        </p:spPr>
      </p:pic>
      <p:sp>
        <p:nvSpPr>
          <p:cNvPr id="255" name="Google Shape;255;p22"/>
          <p:cNvSpPr txBox="1"/>
          <p:nvPr/>
        </p:nvSpPr>
        <p:spPr>
          <a:xfrm>
            <a:off x="7200667" y="1421424"/>
            <a:ext cx="4257368" cy="40318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rgbClr val="7F7F7F"/>
                </a:solidFill>
                <a:latin typeface="Calibri"/>
                <a:ea typeface="Calibri"/>
                <a:cs typeface="Calibri"/>
                <a:sym typeface="Calibri"/>
              </a:rPr>
              <a:t>Encroaching attacker A5 impacts the play.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7F7F7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F7F7F"/>
                </a:solidFill>
                <a:latin typeface="Calibri"/>
                <a:ea typeface="Calibri"/>
                <a:cs typeface="Calibri"/>
                <a:sym typeface="Calibri"/>
              </a:rPr>
              <a:t>Penalty: </a:t>
            </a:r>
            <a:r>
              <a:rPr lang="en-US" sz="3200" b="0" i="0" u="none" strike="noStrike" cap="none">
                <a:solidFill>
                  <a:srgbClr val="7F7F7F"/>
                </a:solidFill>
                <a:latin typeface="Calibri"/>
                <a:ea typeface="Calibri"/>
                <a:cs typeface="Calibri"/>
                <a:sym typeface="Calibri"/>
              </a:rPr>
              <a:t>The defending team is awarded an indirect free kick from where A5 kicked the ball.</a:t>
            </a:r>
            <a:endParaRPr sz="1400" b="0" i="0" u="none" strike="noStrike" cap="none">
              <a:solidFill>
                <a:srgbClr val="000000"/>
              </a:solidFill>
              <a:latin typeface="Arial"/>
              <a:ea typeface="Arial"/>
              <a:cs typeface="Arial"/>
              <a:sym typeface="Arial"/>
            </a:endParaRPr>
          </a:p>
        </p:txBody>
      </p:sp>
      <p:sp>
        <p:nvSpPr>
          <p:cNvPr id="256" name="Google Shape;256;p22"/>
          <p:cNvSpPr txBox="1"/>
          <p:nvPr/>
        </p:nvSpPr>
        <p:spPr>
          <a:xfrm>
            <a:off x="2796151" y="5846659"/>
            <a:ext cx="2305456" cy="3792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Impact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3"/>
          <p:cNvSpPr txBox="1">
            <a:spLocks noGrp="1"/>
          </p:cNvSpPr>
          <p:nvPr>
            <p:ph type="title"/>
          </p:nvPr>
        </p:nvSpPr>
        <p:spPr>
          <a:xfrm>
            <a:off x="167148" y="474134"/>
            <a:ext cx="9753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5B"/>
              </a:buClr>
              <a:buSzPct val="100000"/>
              <a:buFont typeface="Calibri"/>
              <a:buNone/>
            </a:pPr>
            <a:r>
              <a:rPr lang="en-US"/>
              <a:t>PENALTY KICK </a:t>
            </a:r>
            <a:br>
              <a:rPr lang="en-US"/>
            </a:br>
            <a:r>
              <a:rPr lang="en-US"/>
              <a:t>RULE 14-1-3 – GOALKEEPER ENCROACHMENT</a:t>
            </a:r>
            <a:endParaRPr/>
          </a:p>
        </p:txBody>
      </p:sp>
      <p:sp>
        <p:nvSpPr>
          <p:cNvPr id="263" name="Google Shape;263;p23"/>
          <p:cNvSpPr txBox="1">
            <a:spLocks noGrp="1"/>
          </p:cNvSpPr>
          <p:nvPr>
            <p:ph type="body" idx="1"/>
          </p:nvPr>
        </p:nvSpPr>
        <p:spPr>
          <a:xfrm>
            <a:off x="1546120" y="5105693"/>
            <a:ext cx="9082552" cy="116605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SzPct val="100000"/>
              <a:buNone/>
            </a:pPr>
            <a:r>
              <a:rPr lang="en-US" b="1"/>
              <a:t>Goalkeepers will now receive a warning for a first offense rather than an immediate caution.</a:t>
            </a:r>
            <a:endParaRPr/>
          </a:p>
          <a:p>
            <a:pPr marL="0" lvl="0" indent="0" algn="l" rtl="0">
              <a:lnSpc>
                <a:spcPct val="90000"/>
              </a:lnSpc>
              <a:spcBef>
                <a:spcPts val="1000"/>
              </a:spcBef>
              <a:spcAft>
                <a:spcPts val="0"/>
              </a:spcAft>
              <a:buSzPct val="100000"/>
              <a:buNone/>
            </a:pPr>
            <a:r>
              <a:rPr lang="en-US"/>
              <a:t>Cautions are reserved for subsequent infractions.</a:t>
            </a:r>
            <a:endParaRPr/>
          </a:p>
        </p:txBody>
      </p:sp>
      <p:pic>
        <p:nvPicPr>
          <p:cNvPr id="264" name="Google Shape;264;p23"/>
          <p:cNvPicPr preferRelativeResize="0"/>
          <p:nvPr/>
        </p:nvPicPr>
        <p:blipFill rotWithShape="1">
          <a:blip r:embed="rId3">
            <a:alphaModFix/>
          </a:blip>
          <a:srcRect/>
          <a:stretch/>
        </p:blipFill>
        <p:spPr>
          <a:xfrm>
            <a:off x="1591842" y="1847088"/>
            <a:ext cx="8595360" cy="31638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4"/>
          <p:cNvSpPr txBox="1">
            <a:spLocks noGrp="1"/>
          </p:cNvSpPr>
          <p:nvPr>
            <p:ph type="title"/>
          </p:nvPr>
        </p:nvSpPr>
        <p:spPr>
          <a:xfrm>
            <a:off x="838200" y="46344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PENALTY KICK </a:t>
            </a:r>
            <a:br>
              <a:rPr lang="en-US"/>
            </a:br>
            <a:r>
              <a:rPr lang="en-US"/>
              <a:t>RULE 14 – KICKER FEINTING</a:t>
            </a:r>
            <a:endParaRPr/>
          </a:p>
        </p:txBody>
      </p:sp>
      <p:sp>
        <p:nvSpPr>
          <p:cNvPr id="271" name="Google Shape;271;p24"/>
          <p:cNvSpPr txBox="1">
            <a:spLocks noGrp="1"/>
          </p:cNvSpPr>
          <p:nvPr>
            <p:ph type="body" idx="1"/>
          </p:nvPr>
        </p:nvSpPr>
        <p:spPr>
          <a:xfrm>
            <a:off x="580913" y="1894449"/>
            <a:ext cx="10381129" cy="388668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Deceptive movements and stutter-stepping by the kicker during the run-up continue to be allowed.</a:t>
            </a:r>
            <a:endParaRPr/>
          </a:p>
          <a:p>
            <a:pPr marL="0" lvl="0" indent="0" algn="l" rtl="0">
              <a:lnSpc>
                <a:spcPct val="90000"/>
              </a:lnSpc>
              <a:spcBef>
                <a:spcPts val="1000"/>
              </a:spcBef>
              <a:spcAft>
                <a:spcPts val="0"/>
              </a:spcAft>
              <a:buSzPts val="2800"/>
              <a:buNone/>
            </a:pPr>
            <a:r>
              <a:rPr lang="en-US"/>
              <a:t>However, feinting (or pretending to kick the ball) once the approach to the ball is completed is strictly prohibited.</a:t>
            </a:r>
            <a:endParaRPr/>
          </a:p>
          <a:p>
            <a:pPr marL="0" lvl="0" indent="0" algn="l" rtl="0">
              <a:lnSpc>
                <a:spcPct val="90000"/>
              </a:lnSpc>
              <a:spcBef>
                <a:spcPts val="1000"/>
              </a:spcBef>
              <a:spcAft>
                <a:spcPts val="0"/>
              </a:spcAft>
              <a:buSzPts val="2800"/>
              <a:buNone/>
            </a:pPr>
            <a:r>
              <a:rPr lang="en-US"/>
              <a:t>This is an act of unsporting conduct that shall be cautioned and is enforced on the first and every subsequent occurrence.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5"/>
          <p:cNvSpPr txBox="1">
            <a:spLocks noGrp="1"/>
          </p:cNvSpPr>
          <p:nvPr>
            <p:ph type="title"/>
          </p:nvPr>
        </p:nvSpPr>
        <p:spPr>
          <a:xfrm>
            <a:off x="8735209" y="1570617"/>
            <a:ext cx="2689412" cy="42277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PENALTY KICK </a:t>
            </a:r>
            <a:br>
              <a:rPr lang="en-US"/>
            </a:br>
            <a:r>
              <a:rPr lang="en-US"/>
              <a:t>RULE 14  Penalty Chart</a:t>
            </a:r>
            <a:endParaRPr/>
          </a:p>
        </p:txBody>
      </p:sp>
      <p:pic>
        <p:nvPicPr>
          <p:cNvPr id="278" name="Google Shape;278;p25"/>
          <p:cNvPicPr preferRelativeResize="0"/>
          <p:nvPr/>
        </p:nvPicPr>
        <p:blipFill rotWithShape="1">
          <a:blip r:embed="rId3">
            <a:alphaModFix/>
          </a:blip>
          <a:srcRect/>
          <a:stretch/>
        </p:blipFill>
        <p:spPr>
          <a:xfrm>
            <a:off x="0" y="459405"/>
            <a:ext cx="8603108" cy="561866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6"/>
          <p:cNvSpPr txBox="1">
            <a:spLocks noGrp="1"/>
          </p:cNvSpPr>
          <p:nvPr>
            <p:ph type="title"/>
          </p:nvPr>
        </p:nvSpPr>
        <p:spPr>
          <a:xfrm>
            <a:off x="7249161" y="2874645"/>
            <a:ext cx="4729480" cy="150431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5B"/>
              </a:buClr>
              <a:buSzPct val="100000"/>
              <a:buFont typeface="Calibri"/>
              <a:buNone/>
            </a:pPr>
            <a:r>
              <a:rPr lang="en-US"/>
              <a:t>2026-27 NFHS Soccer Editorial Changes</a:t>
            </a:r>
            <a:endParaRPr/>
          </a:p>
        </p:txBody>
      </p:sp>
      <p:pic>
        <p:nvPicPr>
          <p:cNvPr id="285" name="Google Shape;285;p26" descr="A group of women playing football&#10;&#10;AI-generated content may be incorrect."/>
          <p:cNvPicPr preferRelativeResize="0">
            <a:picLocks noGrp="1"/>
          </p:cNvPicPr>
          <p:nvPr>
            <p:ph type="body" idx="1"/>
          </p:nvPr>
        </p:nvPicPr>
        <p:blipFill rotWithShape="1">
          <a:blip r:embed="rId3">
            <a:alphaModFix/>
          </a:blip>
          <a:srcRect/>
          <a:stretch/>
        </p:blipFill>
        <p:spPr>
          <a:xfrm>
            <a:off x="576976" y="1690688"/>
            <a:ext cx="6527007" cy="435133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7"/>
          <p:cNvSpPr txBox="1">
            <a:spLocks noGrp="1"/>
          </p:cNvSpPr>
          <p:nvPr>
            <p:ph type="title"/>
          </p:nvPr>
        </p:nvSpPr>
        <p:spPr>
          <a:xfrm>
            <a:off x="838200" y="424117"/>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PLAYER EQUIPMENT</a:t>
            </a:r>
            <a:br>
              <a:rPr lang="en-US"/>
            </a:br>
            <a:r>
              <a:rPr lang="en-US"/>
              <a:t>RULE 4-1-2</a:t>
            </a:r>
            <a:endParaRPr/>
          </a:p>
        </p:txBody>
      </p:sp>
      <p:sp>
        <p:nvSpPr>
          <p:cNvPr id="292" name="Google Shape;292;p27"/>
          <p:cNvSpPr txBox="1">
            <a:spLocks noGrp="1"/>
          </p:cNvSpPr>
          <p:nvPr>
            <p:ph type="body" idx="1"/>
          </p:nvPr>
        </p:nvSpPr>
        <p:spPr>
          <a:xfrm>
            <a:off x="838200" y="1864953"/>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600"/>
              <a:t>All jerseys, including the goalkeeper's jersey, shall be numbered with a different, </a:t>
            </a:r>
            <a:r>
              <a:rPr lang="en-US" sz="3600">
                <a:solidFill>
                  <a:srgbClr val="FF0000"/>
                </a:solidFill>
              </a:rPr>
              <a:t>unique</a:t>
            </a:r>
            <a:r>
              <a:rPr lang="en-US" sz="3600"/>
              <a:t> Arabic number. </a:t>
            </a:r>
            <a:endParaRPr/>
          </a:p>
          <a:p>
            <a:pPr marL="0" lvl="0" indent="0" algn="l" rtl="0">
              <a:lnSpc>
                <a:spcPct val="90000"/>
              </a:lnSpc>
              <a:spcBef>
                <a:spcPts val="1000"/>
              </a:spcBef>
              <a:spcAft>
                <a:spcPts val="0"/>
              </a:spcAft>
              <a:buSzPts val="3600"/>
              <a:buNone/>
            </a:pPr>
            <a:r>
              <a:rPr lang="en-US" sz="3600"/>
              <a:t>If a visible number is worn on the uniform bottom, it shall be the same number as on the uniform top.</a:t>
            </a:r>
            <a:endParaRPr/>
          </a:p>
          <a:p>
            <a:pPr marL="228600" lvl="0" indent="0" algn="l" rtl="0">
              <a:lnSpc>
                <a:spcPct val="90000"/>
              </a:lnSpc>
              <a:spcBef>
                <a:spcPts val="1000"/>
              </a:spcBef>
              <a:spcAft>
                <a:spcPts val="0"/>
              </a:spcAft>
              <a:buClr>
                <a:srgbClr val="EA1F45"/>
              </a:buClr>
              <a:buSzPts val="3600"/>
              <a:buNone/>
            </a:pPr>
            <a:endParaRPr sz="3600">
              <a:solidFill>
                <a:schemeClr val="dk1"/>
              </a:solidFill>
            </a:endParaRPr>
          </a:p>
          <a:p>
            <a:pPr marL="228600" lvl="0" indent="0" algn="l" rtl="0">
              <a:lnSpc>
                <a:spcPct val="90000"/>
              </a:lnSpc>
              <a:spcBef>
                <a:spcPts val="1000"/>
              </a:spcBef>
              <a:spcAft>
                <a:spcPts val="0"/>
              </a:spcAft>
              <a:buClr>
                <a:srgbClr val="EA1F45"/>
              </a:buClr>
              <a:buSzPts val="3600"/>
              <a:buNone/>
            </a:pPr>
            <a:endParaRPr sz="36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 </a:t>
            </a:r>
            <a:endParaRPr/>
          </a:p>
        </p:txBody>
      </p:sp>
      <p:sp>
        <p:nvSpPr>
          <p:cNvPr id="108" name="Google Shape;108;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EA1F45"/>
              </a:buClr>
              <a:buSzPts val="2800"/>
              <a:buChar char="•"/>
            </a:pPr>
            <a:r>
              <a:rPr lang="en-US"/>
              <a:t>*  If you haven’t already studied the changes to Rules 12-13-14, please be sure to review these changes before your interpretation meeting.  We will briefly review tonight but these rules have been rewritten and formatted and there are some significant changes to cover</a:t>
            </a:r>
            <a:endParaRPr/>
          </a:p>
          <a:p>
            <a:pPr marL="228600" lvl="0" indent="-228600" algn="l" rtl="0">
              <a:lnSpc>
                <a:spcPct val="90000"/>
              </a:lnSpc>
              <a:spcBef>
                <a:spcPts val="1000"/>
              </a:spcBef>
              <a:spcAft>
                <a:spcPts val="0"/>
              </a:spcAft>
              <a:buClr>
                <a:srgbClr val="EA1F45"/>
              </a:buClr>
              <a:buSzPts val="2800"/>
              <a:buChar char="•"/>
            </a:pPr>
            <a:r>
              <a:rPr lang="en-US"/>
              <a:t>*  It will be helpful to remind our officials and coaches that we are playing by the rules, interpretations and adoptions approved by the NFHS and the PIAA.  These are different from those Laws adopted by FIFA and seen on TV during the recent World Cup!</a:t>
            </a:r>
            <a:endParaRPr/>
          </a:p>
          <a:p>
            <a:pPr marL="228600" lvl="0" indent="-228600" algn="l" rtl="0">
              <a:lnSpc>
                <a:spcPct val="90000"/>
              </a:lnSpc>
              <a:spcBef>
                <a:spcPts val="1000"/>
              </a:spcBef>
              <a:spcAft>
                <a:spcPts val="0"/>
              </a:spcAft>
              <a:buClr>
                <a:srgbClr val="EA1F45"/>
              </a:buClr>
              <a:buSzPts val="2800"/>
              <a:buChar char="•"/>
            </a:pPr>
            <a:r>
              <a:rPr lang="en-US"/>
              <a:t>Rule Change Proposals</a:t>
            </a:r>
            <a:endParaRPr/>
          </a:p>
        </p:txBody>
      </p:sp>
      <p:pic>
        <p:nvPicPr>
          <p:cNvPr id="109" name="Google Shape;109;p3"/>
          <p:cNvPicPr preferRelativeResize="0"/>
          <p:nvPr/>
        </p:nvPicPr>
        <p:blipFill rotWithShape="1">
          <a:blip r:embed="rId3">
            <a:alphaModFix/>
          </a:blip>
          <a:srcRect/>
          <a:stretch/>
        </p:blipFill>
        <p:spPr>
          <a:xfrm>
            <a:off x="983239" y="681037"/>
            <a:ext cx="1343025" cy="77369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8"/>
          <p:cNvSpPr txBox="1">
            <a:spLocks noGrp="1"/>
          </p:cNvSpPr>
          <p:nvPr>
            <p:ph type="body" idx="1"/>
          </p:nvPr>
        </p:nvSpPr>
        <p:spPr>
          <a:xfrm>
            <a:off x="8072281" y="1887795"/>
            <a:ext cx="3470787" cy="185829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600"/>
              <a:t>Both teams may wear shorts of a similar color.</a:t>
            </a:r>
            <a:endParaRPr/>
          </a:p>
        </p:txBody>
      </p:sp>
      <p:sp>
        <p:nvSpPr>
          <p:cNvPr id="299" name="Google Shape;299;p28"/>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PLAYER EQUIPMENT</a:t>
            </a:r>
            <a:br>
              <a:rPr lang="en-US"/>
            </a:br>
            <a:r>
              <a:rPr lang="en-US"/>
              <a:t>RULE 4-1-3</a:t>
            </a:r>
            <a:endParaRPr/>
          </a:p>
        </p:txBody>
      </p:sp>
      <p:pic>
        <p:nvPicPr>
          <p:cNvPr id="300" name="Google Shape;300;p28"/>
          <p:cNvPicPr preferRelativeResize="0"/>
          <p:nvPr/>
        </p:nvPicPr>
        <p:blipFill rotWithShape="1">
          <a:blip r:embed="rId3">
            <a:alphaModFix/>
          </a:blip>
          <a:srcRect/>
          <a:stretch/>
        </p:blipFill>
        <p:spPr>
          <a:xfrm>
            <a:off x="899493" y="1690688"/>
            <a:ext cx="7074468" cy="427226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9"/>
          <p:cNvSpPr txBox="1">
            <a:spLocks noGrp="1"/>
          </p:cNvSpPr>
          <p:nvPr>
            <p:ph type="title"/>
          </p:nvPr>
        </p:nvSpPr>
        <p:spPr>
          <a:xfrm>
            <a:off x="5135881" y="2173922"/>
            <a:ext cx="5227320" cy="251015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2026-27 NFHS Soccer Points of Emphasis</a:t>
            </a:r>
            <a:endParaRPr/>
          </a:p>
        </p:txBody>
      </p:sp>
      <p:pic>
        <p:nvPicPr>
          <p:cNvPr id="307" name="Google Shape;307;p29" descr="A group of men playing football&#10;&#10;AI-generated content may be incorrect."/>
          <p:cNvPicPr preferRelativeResize="0">
            <a:picLocks noGrp="1"/>
          </p:cNvPicPr>
          <p:nvPr>
            <p:ph type="body" idx="1"/>
          </p:nvPr>
        </p:nvPicPr>
        <p:blipFill rotWithShape="1">
          <a:blip r:embed="rId3">
            <a:alphaModFix/>
          </a:blip>
          <a:srcRect/>
          <a:stretch/>
        </p:blipFill>
        <p:spPr>
          <a:xfrm rot="-5400000">
            <a:off x="-228756" y="1276508"/>
            <a:ext cx="5468300" cy="364553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0"/>
          <p:cNvSpPr txBox="1">
            <a:spLocks noGrp="1"/>
          </p:cNvSpPr>
          <p:nvPr>
            <p:ph type="title"/>
          </p:nvPr>
        </p:nvSpPr>
        <p:spPr>
          <a:xfrm>
            <a:off x="838201" y="365125"/>
            <a:ext cx="8197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PROPERLY MARKED FIELDS</a:t>
            </a:r>
            <a:endParaRPr/>
          </a:p>
        </p:txBody>
      </p:sp>
      <p:sp>
        <p:nvSpPr>
          <p:cNvPr id="314" name="Google Shape;314;p30"/>
          <p:cNvSpPr txBox="1">
            <a:spLocks noGrp="1"/>
          </p:cNvSpPr>
          <p:nvPr>
            <p:ph type="body" idx="1"/>
          </p:nvPr>
        </p:nvSpPr>
        <p:spPr>
          <a:xfrm>
            <a:off x="5368413" y="1456474"/>
            <a:ext cx="6440129" cy="4720489"/>
          </a:xfrm>
          <a:prstGeom prst="rect">
            <a:avLst/>
          </a:prstGeom>
          <a:noFill/>
          <a:ln>
            <a:noFill/>
          </a:ln>
        </p:spPr>
        <p:txBody>
          <a:bodyPr spcFirstLastPara="1" wrap="square" lIns="91425" tIns="45700" rIns="91425" bIns="45700" anchor="t" anchorCtr="0">
            <a:normAutofit fontScale="85000" lnSpcReduction="20000"/>
          </a:bodyPr>
          <a:lstStyle/>
          <a:p>
            <a:pPr marL="0" marR="0" lvl="0" indent="-151130" algn="l" rtl="0">
              <a:lnSpc>
                <a:spcPct val="107000"/>
              </a:lnSpc>
              <a:spcBef>
                <a:spcPts val="0"/>
              </a:spcBef>
              <a:spcAft>
                <a:spcPts val="0"/>
              </a:spcAft>
              <a:buSzPct val="100000"/>
              <a:buChar char="•"/>
            </a:pPr>
            <a:r>
              <a:rPr lang="en-US" sz="2800">
                <a:latin typeface="Calibri"/>
                <a:ea typeface="Calibri"/>
                <a:cs typeface="Calibri"/>
                <a:sym typeface="Calibri"/>
              </a:rPr>
              <a:t>Administrators, coaches, and officials must prioritize proper marking of team areas and the maintenance of the 10-foot buffer around the field boundary lines.</a:t>
            </a:r>
            <a:endParaRPr/>
          </a:p>
          <a:p>
            <a:pPr marL="0" marR="0" lvl="0" indent="-151130" algn="l" rtl="0">
              <a:lnSpc>
                <a:spcPct val="107000"/>
              </a:lnSpc>
              <a:spcBef>
                <a:spcPts val="0"/>
              </a:spcBef>
              <a:spcAft>
                <a:spcPts val="0"/>
              </a:spcAft>
              <a:buSzPct val="100000"/>
              <a:buChar char="•"/>
            </a:pPr>
            <a:r>
              <a:rPr lang="en-US" sz="2800">
                <a:latin typeface="Calibri"/>
                <a:ea typeface="Calibri"/>
                <a:cs typeface="Calibri"/>
                <a:sym typeface="Calibri"/>
              </a:rPr>
              <a:t>Team areas extend 10 yards from each side of the halfway line for a total length of 20 yards, set back 10 feet from the touchline.</a:t>
            </a:r>
            <a:endParaRPr/>
          </a:p>
          <a:p>
            <a:pPr marL="0" marR="0" lvl="0" indent="-151130" algn="l" rtl="0">
              <a:lnSpc>
                <a:spcPct val="107000"/>
              </a:lnSpc>
              <a:spcBef>
                <a:spcPts val="0"/>
              </a:spcBef>
              <a:spcAft>
                <a:spcPts val="0"/>
              </a:spcAft>
              <a:buSzPct val="100000"/>
              <a:buChar char="•"/>
            </a:pPr>
            <a:r>
              <a:rPr lang="en-US" sz="2800">
                <a:latin typeface="Calibri"/>
                <a:ea typeface="Calibri"/>
                <a:cs typeface="Calibri"/>
                <a:sym typeface="Calibri"/>
              </a:rPr>
              <a:t>Team areas must be clearly designated and marked by a solid line. When markings are missing, officials should work with administrators or coaches to place cones as temporary boundaries.</a:t>
            </a:r>
            <a:endParaRPr/>
          </a:p>
          <a:p>
            <a:pPr marL="0" marR="0" lvl="0" indent="-151130" algn="l" rtl="0">
              <a:lnSpc>
                <a:spcPct val="107000"/>
              </a:lnSpc>
              <a:spcBef>
                <a:spcPts val="0"/>
              </a:spcBef>
              <a:spcAft>
                <a:spcPts val="0"/>
              </a:spcAft>
              <a:buSzPct val="100000"/>
              <a:buChar char="•"/>
            </a:pPr>
            <a:r>
              <a:rPr lang="en-US" sz="2800">
                <a:latin typeface="Calibri"/>
                <a:ea typeface="Calibri"/>
                <a:cs typeface="Calibri"/>
                <a:sym typeface="Calibri"/>
              </a:rPr>
              <a:t>Any violations of Rule 1-5-3 must be reported to the state association.</a:t>
            </a:r>
            <a:endParaRPr/>
          </a:p>
        </p:txBody>
      </p:sp>
      <p:pic>
        <p:nvPicPr>
          <p:cNvPr id="315" name="Google Shape;315;p30"/>
          <p:cNvPicPr preferRelativeResize="0"/>
          <p:nvPr/>
        </p:nvPicPr>
        <p:blipFill rotWithShape="1">
          <a:blip r:embed="rId3">
            <a:alphaModFix/>
          </a:blip>
          <a:srcRect/>
          <a:stretch/>
        </p:blipFill>
        <p:spPr>
          <a:xfrm>
            <a:off x="907025" y="1381531"/>
            <a:ext cx="4315372" cy="472048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1"/>
          <p:cNvSpPr txBox="1">
            <a:spLocks noGrp="1"/>
          </p:cNvSpPr>
          <p:nvPr>
            <p:ph type="title"/>
          </p:nvPr>
        </p:nvSpPr>
        <p:spPr>
          <a:xfrm>
            <a:off x="838201" y="365125"/>
            <a:ext cx="8197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NFHS AUTHENTICATING </a:t>
            </a:r>
            <a:br>
              <a:rPr lang="en-US"/>
            </a:br>
            <a:r>
              <a:rPr lang="en-US"/>
              <a:t>MARK ON GAME BALLS</a:t>
            </a:r>
            <a:endParaRPr/>
          </a:p>
        </p:txBody>
      </p:sp>
      <p:sp>
        <p:nvSpPr>
          <p:cNvPr id="322" name="Google Shape;322;p31"/>
          <p:cNvSpPr txBox="1">
            <a:spLocks noGrp="1"/>
          </p:cNvSpPr>
          <p:nvPr>
            <p:ph type="body" idx="1"/>
          </p:nvPr>
        </p:nvSpPr>
        <p:spPr>
          <a:xfrm>
            <a:off x="5407741" y="1828800"/>
            <a:ext cx="6528620" cy="4154424"/>
          </a:xfrm>
          <a:prstGeom prst="rect">
            <a:avLst/>
          </a:prstGeom>
          <a:noFill/>
          <a:ln>
            <a:noFill/>
          </a:ln>
        </p:spPr>
        <p:txBody>
          <a:bodyPr spcFirstLastPara="1" wrap="square" lIns="91425" tIns="45700" rIns="91425" bIns="45700" anchor="t" anchorCtr="0">
            <a:normAutofit fontScale="77500" lnSpcReduction="20000"/>
          </a:bodyPr>
          <a:lstStyle/>
          <a:p>
            <a:pPr marL="0" marR="0" lvl="0" indent="-137795" algn="l" rtl="0">
              <a:lnSpc>
                <a:spcPct val="107000"/>
              </a:lnSpc>
              <a:spcBef>
                <a:spcPts val="0"/>
              </a:spcBef>
              <a:spcAft>
                <a:spcPts val="0"/>
              </a:spcAft>
              <a:buSzPct val="100000"/>
              <a:buChar char="•"/>
            </a:pPr>
            <a:r>
              <a:rPr lang="en-US" sz="2800">
                <a:latin typeface="Calibri"/>
                <a:ea typeface="Calibri"/>
                <a:cs typeface="Calibri"/>
                <a:sym typeface="Calibri"/>
              </a:rPr>
              <a:t>The NFHS Authenticating Mark ensures easy identification of balls used in interscholastic competitions. All such balls are required to display the NFHS Authenticating Mark.</a:t>
            </a:r>
            <a:endParaRPr/>
          </a:p>
          <a:p>
            <a:pPr marL="0" marR="0" lvl="0" indent="-137795" algn="l" rtl="0">
              <a:lnSpc>
                <a:spcPct val="107000"/>
              </a:lnSpc>
              <a:spcBef>
                <a:spcPts val="0"/>
              </a:spcBef>
              <a:spcAft>
                <a:spcPts val="0"/>
              </a:spcAft>
              <a:buSzPct val="100000"/>
              <a:buChar char="•"/>
            </a:pPr>
            <a:r>
              <a:rPr lang="en-US" sz="2800">
                <a:latin typeface="Calibri"/>
                <a:ea typeface="Calibri"/>
                <a:cs typeface="Calibri"/>
                <a:sym typeface="Calibri"/>
              </a:rPr>
              <a:t>This mark helps promote a level playing field by ensuring consistency in equipment and clearly communicates that standards are being met.</a:t>
            </a:r>
            <a:endParaRPr/>
          </a:p>
          <a:p>
            <a:pPr marL="0" marR="0" lvl="0" indent="-137795" algn="l" rtl="0">
              <a:lnSpc>
                <a:spcPct val="107000"/>
              </a:lnSpc>
              <a:spcBef>
                <a:spcPts val="0"/>
              </a:spcBef>
              <a:spcAft>
                <a:spcPts val="0"/>
              </a:spcAft>
              <a:buSzPct val="100000"/>
              <a:buChar char="•"/>
            </a:pPr>
            <a:r>
              <a:rPr lang="en-US" sz="2800">
                <a:latin typeface="Calibri"/>
                <a:ea typeface="Calibri"/>
                <a:cs typeface="Calibri"/>
                <a:sym typeface="Calibri"/>
              </a:rPr>
              <a:t>Administrators and coaches play a pivotal role in making sure all balls meet specifications through consistent reinforcement during pre-competition meetings.</a:t>
            </a:r>
            <a:endParaRPr/>
          </a:p>
          <a:p>
            <a:pPr marL="0" marR="0" lvl="0" indent="-137795" algn="l" rtl="0">
              <a:lnSpc>
                <a:spcPct val="107000"/>
              </a:lnSpc>
              <a:spcBef>
                <a:spcPts val="0"/>
              </a:spcBef>
              <a:spcAft>
                <a:spcPts val="0"/>
              </a:spcAft>
              <a:buSzPct val="100000"/>
              <a:buChar char="•"/>
            </a:pPr>
            <a:r>
              <a:rPr lang="en-US" sz="2800">
                <a:latin typeface="Calibri"/>
                <a:ea typeface="Calibri"/>
                <a:cs typeface="Calibri"/>
                <a:sym typeface="Calibri"/>
              </a:rPr>
              <a:t>Game officials must remain vigilant and report any non-compliant balls to the state association office.</a:t>
            </a:r>
            <a:endParaRPr/>
          </a:p>
        </p:txBody>
      </p:sp>
      <p:pic>
        <p:nvPicPr>
          <p:cNvPr id="323" name="Google Shape;323;p31"/>
          <p:cNvPicPr preferRelativeResize="0"/>
          <p:nvPr/>
        </p:nvPicPr>
        <p:blipFill rotWithShape="1">
          <a:blip r:embed="rId3">
            <a:alphaModFix/>
          </a:blip>
          <a:srcRect/>
          <a:stretch/>
        </p:blipFill>
        <p:spPr>
          <a:xfrm>
            <a:off x="838201" y="1749680"/>
            <a:ext cx="4401312" cy="415442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2"/>
          <p:cNvSpPr txBox="1">
            <a:spLocks noGrp="1"/>
          </p:cNvSpPr>
          <p:nvPr>
            <p:ph type="title"/>
          </p:nvPr>
        </p:nvSpPr>
        <p:spPr>
          <a:xfrm>
            <a:off x="838201" y="365125"/>
            <a:ext cx="8197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SHARED PROFESSIONALISM </a:t>
            </a:r>
            <a:br>
              <a:rPr lang="en-US"/>
            </a:br>
            <a:r>
              <a:rPr lang="en-US"/>
              <a:t>AND BENCH ACCOUNTABILITY</a:t>
            </a:r>
            <a:endParaRPr/>
          </a:p>
        </p:txBody>
      </p:sp>
      <p:sp>
        <p:nvSpPr>
          <p:cNvPr id="329" name="Google Shape;329;p32"/>
          <p:cNvSpPr txBox="1">
            <a:spLocks noGrp="1"/>
          </p:cNvSpPr>
          <p:nvPr>
            <p:ph type="body" idx="1"/>
          </p:nvPr>
        </p:nvSpPr>
        <p:spPr>
          <a:xfrm>
            <a:off x="7187380" y="1690688"/>
            <a:ext cx="4640825" cy="4306989"/>
          </a:xfrm>
          <a:prstGeom prst="rect">
            <a:avLst/>
          </a:prstGeom>
          <a:noFill/>
          <a:ln>
            <a:noFill/>
          </a:ln>
        </p:spPr>
        <p:txBody>
          <a:bodyPr spcFirstLastPara="1" wrap="square" lIns="91425" tIns="45700" rIns="91425" bIns="45700" anchor="t" anchorCtr="0">
            <a:normAutofit fontScale="92500" lnSpcReduction="20000"/>
          </a:bodyPr>
          <a:lstStyle/>
          <a:p>
            <a:pPr marL="0" marR="0" lvl="0" indent="-164465" algn="l" rtl="0">
              <a:lnSpc>
                <a:spcPct val="107000"/>
              </a:lnSpc>
              <a:spcBef>
                <a:spcPts val="0"/>
              </a:spcBef>
              <a:spcAft>
                <a:spcPts val="0"/>
              </a:spcAft>
              <a:buSzPct val="100000"/>
              <a:buChar char="•"/>
            </a:pPr>
            <a:r>
              <a:rPr lang="en-US" sz="2800">
                <a:latin typeface="Calibri"/>
                <a:ea typeface="Calibri"/>
                <a:cs typeface="Calibri"/>
                <a:sym typeface="Calibri"/>
              </a:rPr>
              <a:t>High school soccer serves as an extension of the classroom, requiring both officials and coaches to uphold the highest standards of composure and integrity.</a:t>
            </a:r>
            <a:endParaRPr/>
          </a:p>
          <a:p>
            <a:pPr marL="0" marR="0" lvl="0" indent="-164465" algn="l" rtl="0">
              <a:lnSpc>
                <a:spcPct val="107000"/>
              </a:lnSpc>
              <a:spcBef>
                <a:spcPts val="0"/>
              </a:spcBef>
              <a:spcAft>
                <a:spcPts val="0"/>
              </a:spcAft>
              <a:buSzPct val="100000"/>
              <a:buChar char="•"/>
            </a:pPr>
            <a:r>
              <a:rPr lang="en-US" sz="2800">
                <a:latin typeface="Calibri"/>
                <a:ea typeface="Calibri"/>
                <a:cs typeface="Calibri"/>
                <a:sym typeface="Calibri"/>
              </a:rPr>
              <a:t>Professional communication should remain non-threatening and conversational. Raising one’s voice, displaying frustrations or acting in a provocative manner only escalates conflict</a:t>
            </a:r>
            <a:r>
              <a:rPr lang="en-US"/>
              <a:t>.</a:t>
            </a:r>
            <a:endParaRPr sz="2800">
              <a:latin typeface="Calibri"/>
              <a:ea typeface="Calibri"/>
              <a:cs typeface="Calibri"/>
              <a:sym typeface="Calibri"/>
            </a:endParaRPr>
          </a:p>
        </p:txBody>
      </p:sp>
      <p:pic>
        <p:nvPicPr>
          <p:cNvPr id="330" name="Google Shape;330;p32"/>
          <p:cNvPicPr preferRelativeResize="0"/>
          <p:nvPr/>
        </p:nvPicPr>
        <p:blipFill rotWithShape="1">
          <a:blip r:embed="rId3">
            <a:alphaModFix/>
          </a:blip>
          <a:srcRect/>
          <a:stretch/>
        </p:blipFill>
        <p:spPr>
          <a:xfrm>
            <a:off x="838201" y="1972744"/>
            <a:ext cx="6092952" cy="35417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3"/>
          <p:cNvSpPr txBox="1">
            <a:spLocks noGrp="1"/>
          </p:cNvSpPr>
          <p:nvPr>
            <p:ph type="title"/>
          </p:nvPr>
        </p:nvSpPr>
        <p:spPr>
          <a:xfrm>
            <a:off x="838201" y="365125"/>
            <a:ext cx="8197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SHARED PROFESSIONALISM </a:t>
            </a:r>
            <a:br>
              <a:rPr lang="en-US"/>
            </a:br>
            <a:r>
              <a:rPr lang="en-US"/>
              <a:t>AND BENCH ACCOUNTABILITY</a:t>
            </a:r>
            <a:endParaRPr/>
          </a:p>
        </p:txBody>
      </p:sp>
      <p:sp>
        <p:nvSpPr>
          <p:cNvPr id="336" name="Google Shape;336;p33"/>
          <p:cNvSpPr txBox="1">
            <a:spLocks noGrp="1"/>
          </p:cNvSpPr>
          <p:nvPr>
            <p:ph type="body" idx="1"/>
          </p:nvPr>
        </p:nvSpPr>
        <p:spPr>
          <a:xfrm>
            <a:off x="6617110" y="1825625"/>
            <a:ext cx="5397909" cy="4351338"/>
          </a:xfrm>
          <a:prstGeom prst="rect">
            <a:avLst/>
          </a:prstGeom>
          <a:noFill/>
          <a:ln>
            <a:noFill/>
          </a:ln>
        </p:spPr>
        <p:txBody>
          <a:bodyPr spcFirstLastPara="1" wrap="square" lIns="91425" tIns="45700" rIns="91425" bIns="45700" anchor="t" anchorCtr="0">
            <a:normAutofit fontScale="92500" lnSpcReduction="20000"/>
          </a:bodyPr>
          <a:lstStyle/>
          <a:p>
            <a:pPr marL="0" marR="0" lvl="0" indent="-164465" algn="l" rtl="0">
              <a:lnSpc>
                <a:spcPct val="107000"/>
              </a:lnSpc>
              <a:spcBef>
                <a:spcPts val="0"/>
              </a:spcBef>
              <a:spcAft>
                <a:spcPts val="0"/>
              </a:spcAft>
              <a:buSzPct val="100000"/>
              <a:buChar char="•"/>
            </a:pPr>
            <a:r>
              <a:rPr lang="en-US" sz="2800">
                <a:latin typeface="Calibri"/>
                <a:ea typeface="Calibri"/>
                <a:cs typeface="Calibri"/>
                <a:sym typeface="Calibri"/>
              </a:rPr>
              <a:t>When a caution or ejection is issued, officials advise the head coach using appropriate rulebook language. Both parties share responsibility for ensuring communication remains professional.</a:t>
            </a:r>
            <a:endParaRPr/>
          </a:p>
          <a:p>
            <a:pPr marL="0" marR="0" lvl="0" indent="-164465" algn="l" rtl="0">
              <a:lnSpc>
                <a:spcPct val="107000"/>
              </a:lnSpc>
              <a:spcBef>
                <a:spcPts val="0"/>
              </a:spcBef>
              <a:spcAft>
                <a:spcPts val="0"/>
              </a:spcAft>
              <a:buSzPct val="100000"/>
              <a:buChar char="•"/>
            </a:pPr>
            <a:r>
              <a:rPr lang="en-US" sz="2800">
                <a:latin typeface="Calibri"/>
                <a:ea typeface="Calibri"/>
                <a:cs typeface="Calibri"/>
                <a:sym typeface="Calibri"/>
              </a:rPr>
              <a:t>Any dissent or inappropriate conduct should be addressed firmly and professionally. Coaches are accountable for their behavior and must model emotional control and sportsmanship.</a:t>
            </a:r>
            <a:endParaRPr/>
          </a:p>
        </p:txBody>
      </p:sp>
      <p:pic>
        <p:nvPicPr>
          <p:cNvPr id="337" name="Google Shape;337;p33"/>
          <p:cNvPicPr preferRelativeResize="0"/>
          <p:nvPr/>
        </p:nvPicPr>
        <p:blipFill rotWithShape="1">
          <a:blip r:embed="rId3">
            <a:alphaModFix/>
          </a:blip>
          <a:srcRect/>
          <a:stretch/>
        </p:blipFill>
        <p:spPr>
          <a:xfrm>
            <a:off x="739584" y="1914113"/>
            <a:ext cx="5718048" cy="395325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4"/>
          <p:cNvSpPr txBox="1">
            <a:spLocks noGrp="1"/>
          </p:cNvSpPr>
          <p:nvPr>
            <p:ph type="title"/>
          </p:nvPr>
        </p:nvSpPr>
        <p:spPr>
          <a:xfrm>
            <a:off x="838201" y="365125"/>
            <a:ext cx="8197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MANAGING GOAL </a:t>
            </a:r>
            <a:br>
              <a:rPr lang="en-US"/>
            </a:br>
            <a:r>
              <a:rPr lang="en-US"/>
              <a:t>CELEBRATIONS</a:t>
            </a:r>
            <a:endParaRPr/>
          </a:p>
        </p:txBody>
      </p:sp>
      <p:sp>
        <p:nvSpPr>
          <p:cNvPr id="343" name="Google Shape;343;p34"/>
          <p:cNvSpPr txBox="1">
            <a:spLocks noGrp="1"/>
          </p:cNvSpPr>
          <p:nvPr>
            <p:ph type="body" idx="1"/>
          </p:nvPr>
        </p:nvSpPr>
        <p:spPr>
          <a:xfrm>
            <a:off x="5083278" y="1690688"/>
            <a:ext cx="6646606" cy="4361665"/>
          </a:xfrm>
          <a:prstGeom prst="rect">
            <a:avLst/>
          </a:prstGeom>
          <a:noFill/>
          <a:ln>
            <a:noFill/>
          </a:ln>
        </p:spPr>
        <p:txBody>
          <a:bodyPr spcFirstLastPara="1" wrap="square" lIns="91425" tIns="45700" rIns="91425" bIns="45700" anchor="t" anchorCtr="0">
            <a:normAutofit/>
          </a:bodyPr>
          <a:lstStyle/>
          <a:p>
            <a:pPr marL="0" marR="0" lvl="0" indent="-177800" algn="l" rtl="0">
              <a:lnSpc>
                <a:spcPct val="107000"/>
              </a:lnSpc>
              <a:spcBef>
                <a:spcPts val="0"/>
              </a:spcBef>
              <a:spcAft>
                <a:spcPts val="0"/>
              </a:spcAft>
              <a:buSzPts val="2800"/>
              <a:buChar char="•"/>
            </a:pPr>
            <a:r>
              <a:rPr lang="en-US" sz="2800">
                <a:latin typeface="Calibri"/>
                <a:ea typeface="Calibri"/>
                <a:cs typeface="Calibri"/>
                <a:sym typeface="Calibri"/>
              </a:rPr>
              <a:t>Celebrating after scoring a goal is an integral part of soccer. Reacting with joy is permissible provided it is not excessive and not accompanied by taunting.</a:t>
            </a:r>
            <a:endParaRPr/>
          </a:p>
          <a:p>
            <a:pPr marL="0" marR="0" lvl="0" indent="-177800" algn="l" rtl="0">
              <a:lnSpc>
                <a:spcPct val="107000"/>
              </a:lnSpc>
              <a:spcBef>
                <a:spcPts val="0"/>
              </a:spcBef>
              <a:spcAft>
                <a:spcPts val="0"/>
              </a:spcAft>
              <a:buSzPts val="2800"/>
              <a:buChar char="•"/>
            </a:pPr>
            <a:r>
              <a:rPr lang="en-US" sz="2800">
                <a:latin typeface="Calibri"/>
                <a:ea typeface="Calibri"/>
                <a:cs typeface="Calibri"/>
                <a:sym typeface="Calibri"/>
              </a:rPr>
              <a:t>Players are allowed to celebrate and may leave the field momentarily, provided they make a prompt return to the playing field. Rehearsed or choreographed celebrations should be discouraged.</a:t>
            </a:r>
            <a:endParaRPr/>
          </a:p>
        </p:txBody>
      </p:sp>
      <p:pic>
        <p:nvPicPr>
          <p:cNvPr id="344" name="Google Shape;344;p34"/>
          <p:cNvPicPr preferRelativeResize="0"/>
          <p:nvPr/>
        </p:nvPicPr>
        <p:blipFill rotWithShape="1">
          <a:blip r:embed="rId3">
            <a:alphaModFix/>
          </a:blip>
          <a:srcRect/>
          <a:stretch/>
        </p:blipFill>
        <p:spPr>
          <a:xfrm>
            <a:off x="911795" y="1690688"/>
            <a:ext cx="3906011" cy="436166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5"/>
          <p:cNvSpPr txBox="1">
            <a:spLocks noGrp="1"/>
          </p:cNvSpPr>
          <p:nvPr>
            <p:ph type="title"/>
          </p:nvPr>
        </p:nvSpPr>
        <p:spPr>
          <a:xfrm>
            <a:off x="838201" y="365125"/>
            <a:ext cx="8197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MANAGING GOAL </a:t>
            </a:r>
            <a:br>
              <a:rPr lang="en-US"/>
            </a:br>
            <a:r>
              <a:rPr lang="en-US"/>
              <a:t>CELEBRATIONS</a:t>
            </a:r>
            <a:endParaRPr/>
          </a:p>
        </p:txBody>
      </p:sp>
      <p:sp>
        <p:nvSpPr>
          <p:cNvPr id="350" name="Google Shape;350;p35"/>
          <p:cNvSpPr txBox="1">
            <a:spLocks noGrp="1"/>
          </p:cNvSpPr>
          <p:nvPr>
            <p:ph type="body" idx="1"/>
          </p:nvPr>
        </p:nvSpPr>
        <p:spPr>
          <a:xfrm>
            <a:off x="5624052" y="1690688"/>
            <a:ext cx="6292645" cy="4486275"/>
          </a:xfrm>
          <a:prstGeom prst="rect">
            <a:avLst/>
          </a:prstGeom>
          <a:noFill/>
          <a:ln>
            <a:noFill/>
          </a:ln>
        </p:spPr>
        <p:txBody>
          <a:bodyPr spcFirstLastPara="1" wrap="square" lIns="91425" tIns="45700" rIns="91425" bIns="45700" anchor="t" anchorCtr="0">
            <a:normAutofit lnSpcReduction="10000"/>
          </a:bodyPr>
          <a:lstStyle/>
          <a:p>
            <a:pPr marL="0" marR="0" lvl="0" indent="-177800" algn="l" rtl="0">
              <a:lnSpc>
                <a:spcPct val="107000"/>
              </a:lnSpc>
              <a:spcBef>
                <a:spcPts val="0"/>
              </a:spcBef>
              <a:spcAft>
                <a:spcPts val="0"/>
              </a:spcAft>
              <a:buSzPts val="2800"/>
              <a:buChar char="•"/>
            </a:pPr>
            <a:r>
              <a:rPr lang="en-US" sz="2800">
                <a:latin typeface="Calibri"/>
                <a:ea typeface="Calibri"/>
                <a:cs typeface="Calibri"/>
                <a:sym typeface="Calibri"/>
              </a:rPr>
              <a:t>The line between allowable celebration and misconduct is crossed when a player or team prevents a timely restart by delaying excessively or by taunting opponents or fans.</a:t>
            </a:r>
            <a:endParaRPr/>
          </a:p>
          <a:p>
            <a:pPr marL="0" marR="0" lvl="0" indent="-177800" algn="l" rtl="0">
              <a:lnSpc>
                <a:spcPct val="107000"/>
              </a:lnSpc>
              <a:spcBef>
                <a:spcPts val="0"/>
              </a:spcBef>
              <a:spcAft>
                <a:spcPts val="0"/>
              </a:spcAft>
              <a:buSzPts val="2800"/>
              <a:buChar char="•"/>
            </a:pPr>
            <a:r>
              <a:rPr lang="en-US" sz="2800">
                <a:latin typeface="Calibri"/>
                <a:ea typeface="Calibri"/>
                <a:cs typeface="Calibri"/>
                <a:sym typeface="Calibri"/>
              </a:rPr>
              <a:t>Examples of misconduct include jumping over barriers, climbing fences, or removing one’s jersey. Any act that prohibits a timely restart is unsporting conduct and requires a caution.</a:t>
            </a:r>
            <a:endParaRPr/>
          </a:p>
        </p:txBody>
      </p:sp>
      <p:pic>
        <p:nvPicPr>
          <p:cNvPr id="351" name="Google Shape;351;p35"/>
          <p:cNvPicPr preferRelativeResize="0"/>
          <p:nvPr/>
        </p:nvPicPr>
        <p:blipFill rotWithShape="1">
          <a:blip r:embed="rId3">
            <a:alphaModFix/>
          </a:blip>
          <a:srcRect/>
          <a:stretch/>
        </p:blipFill>
        <p:spPr>
          <a:xfrm>
            <a:off x="838201" y="1656823"/>
            <a:ext cx="4475416" cy="452014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6"/>
          <p:cNvSpPr txBox="1">
            <a:spLocks noGrp="1"/>
          </p:cNvSpPr>
          <p:nvPr>
            <p:ph type="title"/>
          </p:nvPr>
        </p:nvSpPr>
        <p:spPr>
          <a:xfrm>
            <a:off x="838201" y="365125"/>
            <a:ext cx="8197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PENALTY KICK OFFENSES </a:t>
            </a:r>
            <a:br>
              <a:rPr lang="en-US"/>
            </a:br>
            <a:r>
              <a:rPr lang="en-US"/>
              <a:t>AND THE CONCEPT OF IMPACT</a:t>
            </a:r>
            <a:endParaRPr/>
          </a:p>
        </p:txBody>
      </p:sp>
      <p:sp>
        <p:nvSpPr>
          <p:cNvPr id="358" name="Google Shape;358;p36"/>
          <p:cNvSpPr txBox="1">
            <a:spLocks noGrp="1"/>
          </p:cNvSpPr>
          <p:nvPr>
            <p:ph type="body" idx="1"/>
          </p:nvPr>
        </p:nvSpPr>
        <p:spPr>
          <a:xfrm>
            <a:off x="736600" y="1990165"/>
            <a:ext cx="10617199" cy="4186798"/>
          </a:xfrm>
          <a:prstGeom prst="rect">
            <a:avLst/>
          </a:prstGeom>
          <a:noFill/>
          <a:ln>
            <a:noFill/>
          </a:ln>
        </p:spPr>
        <p:txBody>
          <a:bodyPr spcFirstLastPara="1" wrap="square" lIns="91425" tIns="45700" rIns="91425" bIns="45700" anchor="t" anchorCtr="0">
            <a:normAutofit fontScale="92500" lnSpcReduction="10000"/>
          </a:bodyPr>
          <a:lstStyle/>
          <a:p>
            <a:pPr marL="0" marR="0" lvl="0" indent="-164465" algn="l" rtl="0">
              <a:lnSpc>
                <a:spcPct val="107000"/>
              </a:lnSpc>
              <a:spcBef>
                <a:spcPts val="0"/>
              </a:spcBef>
              <a:spcAft>
                <a:spcPts val="0"/>
              </a:spcAft>
              <a:buSzPct val="100000"/>
              <a:buChar char="•"/>
            </a:pPr>
            <a:r>
              <a:rPr lang="en-US" sz="2800">
                <a:latin typeface="Calibri"/>
                <a:ea typeface="Calibri"/>
                <a:cs typeface="Calibri"/>
                <a:sym typeface="Calibri"/>
              </a:rPr>
              <a:t>Encroachment during a penalty kick is only penalized if the offense has a clear impact on the play.</a:t>
            </a:r>
            <a:endParaRPr/>
          </a:p>
          <a:p>
            <a:pPr marL="0" marR="0" lvl="0" indent="-164465" algn="l" rtl="0">
              <a:lnSpc>
                <a:spcPct val="107000"/>
              </a:lnSpc>
              <a:spcBef>
                <a:spcPts val="0"/>
              </a:spcBef>
              <a:spcAft>
                <a:spcPts val="0"/>
              </a:spcAft>
              <a:buSzPct val="100000"/>
              <a:buChar char="•"/>
            </a:pPr>
            <a:r>
              <a:rPr lang="en-US" sz="2800">
                <a:latin typeface="Calibri"/>
                <a:ea typeface="Calibri"/>
                <a:cs typeface="Calibri"/>
                <a:sym typeface="Calibri"/>
              </a:rPr>
              <a:t>Encroachment by the defending team is never penalized if the goal is scored. If the kick is missed or saved and the defense encroached with impact, the kick is retaken.</a:t>
            </a:r>
            <a:endParaRPr/>
          </a:p>
          <a:p>
            <a:pPr marL="0" marR="0" lvl="0" indent="-164465" algn="l" rtl="0">
              <a:lnSpc>
                <a:spcPct val="107000"/>
              </a:lnSpc>
              <a:spcBef>
                <a:spcPts val="0"/>
              </a:spcBef>
              <a:spcAft>
                <a:spcPts val="0"/>
              </a:spcAft>
              <a:buSzPct val="100000"/>
              <a:buChar char="•"/>
            </a:pPr>
            <a:r>
              <a:rPr lang="en-US"/>
              <a:t>Goalkeepers who encroach and impact the kicker shall receive a warning for the first offense, with cautions reserved for subsequent infractions.</a:t>
            </a:r>
            <a:endParaRPr/>
          </a:p>
          <a:p>
            <a:pPr marL="0" marR="0" lvl="0" indent="-164465" algn="l" rtl="0">
              <a:lnSpc>
                <a:spcPct val="107000"/>
              </a:lnSpc>
              <a:spcBef>
                <a:spcPts val="0"/>
              </a:spcBef>
              <a:spcAft>
                <a:spcPts val="0"/>
              </a:spcAft>
              <a:buSzPct val="100000"/>
              <a:buChar char="•"/>
            </a:pPr>
            <a:r>
              <a:rPr lang="en-US"/>
              <a:t>While kickers are permitted stutter-steps during the run-up, feinting once the approach is complete is unsporting conduct that shall be cautioned on every occurrence.</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7"/>
          <p:cNvSpPr txBox="1">
            <a:spLocks noGrp="1"/>
          </p:cNvSpPr>
          <p:nvPr>
            <p:ph type="title"/>
          </p:nvPr>
        </p:nvSpPr>
        <p:spPr>
          <a:xfrm>
            <a:off x="716281" y="2233136"/>
            <a:ext cx="4038600" cy="286575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NFHS Authentication Mark Update</a:t>
            </a:r>
            <a:endParaRPr/>
          </a:p>
        </p:txBody>
      </p:sp>
      <p:pic>
        <p:nvPicPr>
          <p:cNvPr id="364" name="Google Shape;364;p37" descr="Soccer ball kicked in net"/>
          <p:cNvPicPr preferRelativeResize="0">
            <a:picLocks noGrp="1"/>
          </p:cNvPicPr>
          <p:nvPr>
            <p:ph type="body" idx="1"/>
          </p:nvPr>
        </p:nvPicPr>
        <p:blipFill rotWithShape="1">
          <a:blip r:embed="rId3">
            <a:alphaModFix/>
          </a:blip>
          <a:srcRect/>
          <a:stretch/>
        </p:blipFill>
        <p:spPr>
          <a:xfrm>
            <a:off x="5291216" y="1490345"/>
            <a:ext cx="6527007" cy="435133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title"/>
          </p:nvPr>
        </p:nvSpPr>
        <p:spPr>
          <a:xfrm>
            <a:off x="455057" y="1977469"/>
            <a:ext cx="4536440" cy="29030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2026-27 NFHS Soccer Rules Changes</a:t>
            </a:r>
            <a:endParaRPr/>
          </a:p>
        </p:txBody>
      </p:sp>
      <p:pic>
        <p:nvPicPr>
          <p:cNvPr id="116" name="Google Shape;116;p4"/>
          <p:cNvPicPr preferRelativeResize="0">
            <a:picLocks noGrp="1"/>
          </p:cNvPicPr>
          <p:nvPr>
            <p:ph type="body" idx="1"/>
          </p:nvPr>
        </p:nvPicPr>
        <p:blipFill rotWithShape="1">
          <a:blip r:embed="rId3">
            <a:alphaModFix/>
          </a:blip>
          <a:srcRect/>
          <a:stretch/>
        </p:blipFill>
        <p:spPr>
          <a:xfrm>
            <a:off x="4991497" y="1476078"/>
            <a:ext cx="6527007" cy="435133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8"/>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NFHS Authenticating Mark Update</a:t>
            </a:r>
            <a:endParaRPr/>
          </a:p>
        </p:txBody>
      </p:sp>
      <p:sp>
        <p:nvSpPr>
          <p:cNvPr id="370" name="Google Shape;370;p38"/>
          <p:cNvSpPr txBox="1">
            <a:spLocks noGrp="1"/>
          </p:cNvSpPr>
          <p:nvPr>
            <p:ph type="body" idx="1"/>
          </p:nvPr>
        </p:nvSpPr>
        <p:spPr>
          <a:xfrm>
            <a:off x="3905249" y="1572129"/>
            <a:ext cx="7920619" cy="457777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SzPct val="100000"/>
              <a:buNone/>
            </a:pPr>
            <a:r>
              <a:rPr lang="en-US" b="1"/>
              <a:t>Specifications</a:t>
            </a:r>
            <a:endParaRPr/>
          </a:p>
          <a:p>
            <a:pPr marL="228600" lvl="0" indent="-228600" algn="l" rtl="0">
              <a:lnSpc>
                <a:spcPct val="90000"/>
              </a:lnSpc>
              <a:spcBef>
                <a:spcPts val="600"/>
              </a:spcBef>
              <a:spcAft>
                <a:spcPts val="0"/>
              </a:spcAft>
              <a:buSzPct val="100000"/>
              <a:buChar char="•"/>
            </a:pPr>
            <a:r>
              <a:rPr lang="en-US" sz="2600"/>
              <a:t>Do not use the NFHS Authenticating Mark without prior written approval from the NFHS</a:t>
            </a:r>
            <a:endParaRPr/>
          </a:p>
          <a:p>
            <a:pPr marL="228600" lvl="0" indent="-228600" algn="l" rtl="0">
              <a:lnSpc>
                <a:spcPct val="90000"/>
              </a:lnSpc>
              <a:spcBef>
                <a:spcPts val="600"/>
              </a:spcBef>
              <a:spcAft>
                <a:spcPts val="0"/>
              </a:spcAft>
              <a:buSzPct val="100000"/>
              <a:buChar char="•"/>
            </a:pPr>
            <a:r>
              <a:rPr lang="en-US" sz="2600"/>
              <a:t>This mark is for use of licensees only.</a:t>
            </a:r>
            <a:endParaRPr/>
          </a:p>
          <a:p>
            <a:pPr marL="228600" lvl="0" indent="-204788" algn="l" rtl="0">
              <a:lnSpc>
                <a:spcPct val="90000"/>
              </a:lnSpc>
              <a:spcBef>
                <a:spcPts val="0"/>
              </a:spcBef>
              <a:spcAft>
                <a:spcPts val="0"/>
              </a:spcAft>
              <a:buSzPct val="100000"/>
              <a:buNone/>
            </a:pPr>
            <a:endParaRPr sz="600"/>
          </a:p>
          <a:p>
            <a:pPr marL="0" lvl="0" indent="0" algn="l" rtl="0">
              <a:lnSpc>
                <a:spcPct val="90000"/>
              </a:lnSpc>
              <a:spcBef>
                <a:spcPts val="1000"/>
              </a:spcBef>
              <a:spcAft>
                <a:spcPts val="0"/>
              </a:spcAft>
              <a:buSzPct val="100000"/>
              <a:buNone/>
            </a:pPr>
            <a:r>
              <a:rPr lang="en-US" b="1"/>
              <a:t>Minimum size</a:t>
            </a:r>
            <a:endParaRPr/>
          </a:p>
          <a:p>
            <a:pPr marL="685800" lvl="1" indent="-228600" algn="l" rtl="0">
              <a:lnSpc>
                <a:spcPct val="110000"/>
              </a:lnSpc>
              <a:spcBef>
                <a:spcPts val="500"/>
              </a:spcBef>
              <a:spcAft>
                <a:spcPts val="0"/>
              </a:spcAft>
              <a:buSzPct val="100000"/>
              <a:buChar char="•"/>
            </a:pPr>
            <a:r>
              <a:rPr lang="en-US" sz="2600" b="1"/>
              <a:t>Inflatable Balls</a:t>
            </a:r>
            <a:r>
              <a:rPr lang="en-US" sz="2600"/>
              <a:t> - 2 ½“ in length (Basketball, Football, Soccer, Volleyball, and Water Polo)</a:t>
            </a:r>
            <a:endParaRPr/>
          </a:p>
          <a:p>
            <a:pPr marL="685800" lvl="1" indent="-228600" algn="l" rtl="0">
              <a:lnSpc>
                <a:spcPct val="110000"/>
              </a:lnSpc>
              <a:spcBef>
                <a:spcPts val="500"/>
              </a:spcBef>
              <a:spcAft>
                <a:spcPts val="0"/>
              </a:spcAft>
              <a:buSzPct val="100000"/>
              <a:buChar char="•"/>
            </a:pPr>
            <a:r>
              <a:rPr lang="en-US" sz="2600" b="1"/>
              <a:t>Non-Inflatable Balls</a:t>
            </a:r>
            <a:r>
              <a:rPr lang="en-US" sz="2600"/>
              <a:t> - 1 ¼" in length (Baseball, Field Hockey, Ice Hockey Puck, Lacrosse, and Softball)</a:t>
            </a:r>
            <a:endParaRPr/>
          </a:p>
          <a:p>
            <a:pPr marL="685800" lvl="1" indent="-228600" algn="l" rtl="0">
              <a:lnSpc>
                <a:spcPct val="110000"/>
              </a:lnSpc>
              <a:spcBef>
                <a:spcPts val="500"/>
              </a:spcBef>
              <a:spcAft>
                <a:spcPts val="0"/>
              </a:spcAft>
              <a:buSzPct val="100000"/>
              <a:buChar char="•"/>
            </a:pPr>
            <a:r>
              <a:rPr lang="en-US" sz="2600"/>
              <a:t>On a ball or puck, the NFHS mark may be smaller than manufacturer’s logo, but should be placed in proximity to the manufacturer’s name for easy identification. Allow enough space around the mark so it can be easily recognized as distinct and separate.</a:t>
            </a:r>
            <a:endParaRPr/>
          </a:p>
          <a:p>
            <a:pPr marL="685800" lvl="1" indent="-228600" algn="l" rtl="0">
              <a:lnSpc>
                <a:spcPct val="110000"/>
              </a:lnSpc>
              <a:spcBef>
                <a:spcPts val="500"/>
              </a:spcBef>
              <a:spcAft>
                <a:spcPts val="0"/>
              </a:spcAft>
              <a:buSzPct val="100000"/>
              <a:buChar char="•"/>
            </a:pPr>
            <a:r>
              <a:rPr lang="en-US" sz="2600"/>
              <a:t>Reproduce the mark only from the vector artwork provided on Direct Licensing Hub. Do not copy, scan art electronically or use as a template to redraw the symbol. </a:t>
            </a:r>
            <a:endParaRPr/>
          </a:p>
          <a:p>
            <a:pPr marL="685800" lvl="1" indent="-177038" algn="l" rtl="0">
              <a:lnSpc>
                <a:spcPct val="90000"/>
              </a:lnSpc>
              <a:spcBef>
                <a:spcPts val="0"/>
              </a:spcBef>
              <a:spcAft>
                <a:spcPts val="0"/>
              </a:spcAft>
              <a:buSzPct val="100000"/>
              <a:buNone/>
            </a:pPr>
            <a:endParaRPr sz="1300"/>
          </a:p>
          <a:p>
            <a:pPr marL="0" lvl="0" indent="0" algn="l" rtl="0">
              <a:lnSpc>
                <a:spcPct val="90000"/>
              </a:lnSpc>
              <a:spcBef>
                <a:spcPts val="600"/>
              </a:spcBef>
              <a:spcAft>
                <a:spcPts val="0"/>
              </a:spcAft>
              <a:buSzPct val="100000"/>
              <a:buNone/>
            </a:pPr>
            <a:r>
              <a:rPr lang="en-US" sz="2600" b="1"/>
              <a:t>Note: </a:t>
            </a:r>
            <a:r>
              <a:rPr lang="en-US" sz="2600"/>
              <a:t>If sizing or specifications do not work well in your particular design situation, contactK12 Licensing.</a:t>
            </a:r>
            <a:endParaRPr/>
          </a:p>
        </p:txBody>
      </p:sp>
      <p:pic>
        <p:nvPicPr>
          <p:cNvPr id="371" name="Google Shape;371;p38"/>
          <p:cNvPicPr preferRelativeResize="0"/>
          <p:nvPr/>
        </p:nvPicPr>
        <p:blipFill rotWithShape="1">
          <a:blip r:embed="rId3">
            <a:alphaModFix/>
          </a:blip>
          <a:srcRect/>
          <a:stretch/>
        </p:blipFill>
        <p:spPr>
          <a:xfrm>
            <a:off x="1319756" y="3668523"/>
            <a:ext cx="1744194" cy="609255"/>
          </a:xfrm>
          <a:prstGeom prst="rect">
            <a:avLst/>
          </a:prstGeom>
          <a:noFill/>
          <a:ln>
            <a:noFill/>
          </a:ln>
        </p:spPr>
      </p:pic>
      <p:pic>
        <p:nvPicPr>
          <p:cNvPr id="372" name="Google Shape;372;p38"/>
          <p:cNvPicPr preferRelativeResize="0"/>
          <p:nvPr/>
        </p:nvPicPr>
        <p:blipFill rotWithShape="1">
          <a:blip r:embed="rId4">
            <a:alphaModFix/>
          </a:blip>
          <a:srcRect l="5187" t="6030" r="5430" b="12749"/>
          <a:stretch/>
        </p:blipFill>
        <p:spPr>
          <a:xfrm>
            <a:off x="1060745" y="2499624"/>
            <a:ext cx="1514480" cy="516072"/>
          </a:xfrm>
          <a:prstGeom prst="rect">
            <a:avLst/>
          </a:prstGeom>
          <a:noFill/>
          <a:ln>
            <a:noFill/>
          </a:ln>
        </p:spPr>
      </p:pic>
      <p:cxnSp>
        <p:nvCxnSpPr>
          <p:cNvPr id="373" name="Google Shape;373;p38"/>
          <p:cNvCxnSpPr/>
          <p:nvPr/>
        </p:nvCxnSpPr>
        <p:spPr>
          <a:xfrm>
            <a:off x="872778" y="3376917"/>
            <a:ext cx="2767460" cy="0"/>
          </a:xfrm>
          <a:prstGeom prst="straightConnector1">
            <a:avLst/>
          </a:prstGeom>
          <a:noFill/>
          <a:ln w="12700" cap="flat" cmpd="sng">
            <a:solidFill>
              <a:schemeClr val="dk1"/>
            </a:solidFill>
            <a:prstDash val="solid"/>
            <a:miter lim="80"/>
            <a:headEnd type="none" w="sm" len="sm"/>
            <a:tailEnd type="none" w="sm" len="sm"/>
          </a:ln>
        </p:spPr>
      </p:cxnSp>
      <p:pic>
        <p:nvPicPr>
          <p:cNvPr id="374" name="Google Shape;374;p38" descr="A circular black and white logo&#10;&#10;Description automatically generated"/>
          <p:cNvPicPr preferRelativeResize="0"/>
          <p:nvPr/>
        </p:nvPicPr>
        <p:blipFill rotWithShape="1">
          <a:blip r:embed="rId5">
            <a:alphaModFix/>
          </a:blip>
          <a:srcRect/>
          <a:stretch/>
        </p:blipFill>
        <p:spPr>
          <a:xfrm>
            <a:off x="2701425" y="2405797"/>
            <a:ext cx="730047" cy="703726"/>
          </a:xfrm>
          <a:prstGeom prst="rect">
            <a:avLst/>
          </a:prstGeom>
          <a:noFill/>
          <a:ln>
            <a:noFill/>
          </a:ln>
        </p:spPr>
      </p:pic>
      <p:sp>
        <p:nvSpPr>
          <p:cNvPr id="375" name="Google Shape;375;p38"/>
          <p:cNvSpPr txBox="1"/>
          <p:nvPr/>
        </p:nvSpPr>
        <p:spPr>
          <a:xfrm>
            <a:off x="869719" y="3403297"/>
            <a:ext cx="1744194"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Current Logo</a:t>
            </a:r>
            <a:endParaRPr sz="1400" b="0" i="0" u="none" strike="noStrike" cap="none">
              <a:solidFill>
                <a:srgbClr val="000000"/>
              </a:solidFill>
              <a:latin typeface="Arial"/>
              <a:ea typeface="Arial"/>
              <a:cs typeface="Arial"/>
              <a:sym typeface="Arial"/>
            </a:endParaRPr>
          </a:p>
        </p:txBody>
      </p:sp>
      <p:sp>
        <p:nvSpPr>
          <p:cNvPr id="376" name="Google Shape;376;p38"/>
          <p:cNvSpPr txBox="1"/>
          <p:nvPr/>
        </p:nvSpPr>
        <p:spPr>
          <a:xfrm>
            <a:off x="864895" y="3129995"/>
            <a:ext cx="1744194"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Old Logos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39"/>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Soccer</a:t>
            </a:r>
            <a:endParaRPr/>
          </a:p>
        </p:txBody>
      </p:sp>
      <p:grpSp>
        <p:nvGrpSpPr>
          <p:cNvPr id="382" name="Google Shape;382;p39"/>
          <p:cNvGrpSpPr/>
          <p:nvPr/>
        </p:nvGrpSpPr>
        <p:grpSpPr>
          <a:xfrm>
            <a:off x="914400" y="1971414"/>
            <a:ext cx="10482146" cy="3561459"/>
            <a:chOff x="1172768" y="2710145"/>
            <a:chExt cx="13645117" cy="4636124"/>
          </a:xfrm>
        </p:grpSpPr>
        <p:pic>
          <p:nvPicPr>
            <p:cNvPr id="383" name="Google Shape;383;p39"/>
            <p:cNvPicPr preferRelativeResize="0"/>
            <p:nvPr/>
          </p:nvPicPr>
          <p:blipFill rotWithShape="1">
            <a:blip r:embed="rId3">
              <a:alphaModFix/>
            </a:blip>
            <a:srcRect/>
            <a:stretch/>
          </p:blipFill>
          <p:spPr>
            <a:xfrm>
              <a:off x="2203792" y="2714573"/>
              <a:ext cx="4174984" cy="4394240"/>
            </a:xfrm>
            <a:prstGeom prst="rect">
              <a:avLst/>
            </a:prstGeom>
            <a:noFill/>
            <a:ln>
              <a:noFill/>
            </a:ln>
          </p:spPr>
        </p:pic>
        <p:pic>
          <p:nvPicPr>
            <p:cNvPr id="384" name="Google Shape;384;p39"/>
            <p:cNvPicPr preferRelativeResize="0"/>
            <p:nvPr/>
          </p:nvPicPr>
          <p:blipFill rotWithShape="1">
            <a:blip r:embed="rId3">
              <a:alphaModFix/>
            </a:blip>
            <a:srcRect/>
            <a:stretch/>
          </p:blipFill>
          <p:spPr>
            <a:xfrm>
              <a:off x="8668794" y="2710145"/>
              <a:ext cx="4174984" cy="4394240"/>
            </a:xfrm>
            <a:prstGeom prst="rect">
              <a:avLst/>
            </a:prstGeom>
            <a:noFill/>
            <a:ln>
              <a:noFill/>
            </a:ln>
          </p:spPr>
        </p:pic>
        <p:grpSp>
          <p:nvGrpSpPr>
            <p:cNvPr id="385" name="Google Shape;385;p39"/>
            <p:cNvGrpSpPr/>
            <p:nvPr/>
          </p:nvGrpSpPr>
          <p:grpSpPr>
            <a:xfrm>
              <a:off x="3609440" y="4688420"/>
              <a:ext cx="1144425" cy="402829"/>
              <a:chOff x="3609440" y="4688420"/>
              <a:chExt cx="1144425" cy="402829"/>
            </a:xfrm>
          </p:grpSpPr>
          <p:sp>
            <p:nvSpPr>
              <p:cNvPr id="386" name="Google Shape;386;p39"/>
              <p:cNvSpPr/>
              <p:nvPr/>
            </p:nvSpPr>
            <p:spPr>
              <a:xfrm>
                <a:off x="3639540" y="4688420"/>
                <a:ext cx="749300" cy="238760"/>
              </a:xfrm>
              <a:custGeom>
                <a:avLst/>
                <a:gdLst/>
                <a:ahLst/>
                <a:cxnLst/>
                <a:rect l="l" t="t" r="r" b="b"/>
                <a:pathLst>
                  <a:path w="749300" h="238760" extrusionOk="0">
                    <a:moveTo>
                      <a:pt x="328917" y="165"/>
                    </a:moveTo>
                    <a:lnTo>
                      <a:pt x="235407" y="165"/>
                    </a:lnTo>
                    <a:lnTo>
                      <a:pt x="211226" y="52120"/>
                    </a:lnTo>
                    <a:lnTo>
                      <a:pt x="211226" y="53555"/>
                    </a:lnTo>
                    <a:lnTo>
                      <a:pt x="215874" y="53555"/>
                    </a:lnTo>
                    <a:lnTo>
                      <a:pt x="221068" y="53200"/>
                    </a:lnTo>
                    <a:lnTo>
                      <a:pt x="225018" y="53733"/>
                    </a:lnTo>
                    <a:lnTo>
                      <a:pt x="200469" y="107835"/>
                    </a:lnTo>
                    <a:lnTo>
                      <a:pt x="200113" y="107480"/>
                    </a:lnTo>
                    <a:lnTo>
                      <a:pt x="183997" y="165"/>
                    </a:lnTo>
                    <a:lnTo>
                      <a:pt x="107670" y="0"/>
                    </a:lnTo>
                    <a:lnTo>
                      <a:pt x="101473" y="13055"/>
                    </a:lnTo>
                    <a:lnTo>
                      <a:pt x="83667" y="52476"/>
                    </a:lnTo>
                    <a:lnTo>
                      <a:pt x="83667" y="53200"/>
                    </a:lnTo>
                    <a:lnTo>
                      <a:pt x="97282" y="53555"/>
                    </a:lnTo>
                    <a:lnTo>
                      <a:pt x="96558" y="55702"/>
                    </a:lnTo>
                    <a:lnTo>
                      <a:pt x="65747" y="123786"/>
                    </a:lnTo>
                    <a:lnTo>
                      <a:pt x="38163" y="183972"/>
                    </a:lnTo>
                    <a:lnTo>
                      <a:pt x="33680" y="184873"/>
                    </a:lnTo>
                    <a:lnTo>
                      <a:pt x="28473" y="183261"/>
                    </a:lnTo>
                    <a:lnTo>
                      <a:pt x="23825" y="184340"/>
                    </a:lnTo>
                    <a:lnTo>
                      <a:pt x="0" y="236474"/>
                    </a:lnTo>
                    <a:lnTo>
                      <a:pt x="0" y="237363"/>
                    </a:lnTo>
                    <a:lnTo>
                      <a:pt x="93865" y="237363"/>
                    </a:lnTo>
                    <a:lnTo>
                      <a:pt x="117690" y="184162"/>
                    </a:lnTo>
                    <a:lnTo>
                      <a:pt x="104444" y="184162"/>
                    </a:lnTo>
                    <a:lnTo>
                      <a:pt x="104076" y="183807"/>
                    </a:lnTo>
                    <a:lnTo>
                      <a:pt x="115366" y="158026"/>
                    </a:lnTo>
                    <a:lnTo>
                      <a:pt x="127203" y="132384"/>
                    </a:lnTo>
                    <a:lnTo>
                      <a:pt x="128092" y="132562"/>
                    </a:lnTo>
                    <a:lnTo>
                      <a:pt x="127546" y="133642"/>
                    </a:lnTo>
                    <a:lnTo>
                      <a:pt x="127736" y="133819"/>
                    </a:lnTo>
                    <a:lnTo>
                      <a:pt x="143497" y="237553"/>
                    </a:lnTo>
                    <a:lnTo>
                      <a:pt x="221602" y="237363"/>
                    </a:lnTo>
                    <a:lnTo>
                      <a:pt x="245262" y="185775"/>
                    </a:lnTo>
                    <a:lnTo>
                      <a:pt x="245262" y="184162"/>
                    </a:lnTo>
                    <a:lnTo>
                      <a:pt x="235940" y="184340"/>
                    </a:lnTo>
                    <a:lnTo>
                      <a:pt x="232003" y="183972"/>
                    </a:lnTo>
                    <a:lnTo>
                      <a:pt x="232359" y="181660"/>
                    </a:lnTo>
                    <a:lnTo>
                      <a:pt x="233616" y="179857"/>
                    </a:lnTo>
                    <a:lnTo>
                      <a:pt x="284314" y="66636"/>
                    </a:lnTo>
                    <a:lnTo>
                      <a:pt x="290588" y="53555"/>
                    </a:lnTo>
                    <a:lnTo>
                      <a:pt x="304749" y="53200"/>
                    </a:lnTo>
                    <a:lnTo>
                      <a:pt x="328218" y="1422"/>
                    </a:lnTo>
                    <a:lnTo>
                      <a:pt x="328218" y="1066"/>
                    </a:lnTo>
                    <a:lnTo>
                      <a:pt x="328917" y="165"/>
                    </a:lnTo>
                    <a:close/>
                  </a:path>
                  <a:path w="749300" h="238760" extrusionOk="0">
                    <a:moveTo>
                      <a:pt x="525627" y="533"/>
                    </a:moveTo>
                    <a:lnTo>
                      <a:pt x="462216" y="533"/>
                    </a:lnTo>
                    <a:lnTo>
                      <a:pt x="354711" y="177"/>
                    </a:lnTo>
                    <a:lnTo>
                      <a:pt x="353098" y="889"/>
                    </a:lnTo>
                    <a:lnTo>
                      <a:pt x="329819" y="53200"/>
                    </a:lnTo>
                    <a:lnTo>
                      <a:pt x="342887" y="53568"/>
                    </a:lnTo>
                    <a:lnTo>
                      <a:pt x="343433" y="54102"/>
                    </a:lnTo>
                    <a:lnTo>
                      <a:pt x="287896" y="178435"/>
                    </a:lnTo>
                    <a:lnTo>
                      <a:pt x="284670" y="184340"/>
                    </a:lnTo>
                    <a:lnTo>
                      <a:pt x="270700" y="184708"/>
                    </a:lnTo>
                    <a:lnTo>
                      <a:pt x="246684" y="237375"/>
                    </a:lnTo>
                    <a:lnTo>
                      <a:pt x="291465" y="237731"/>
                    </a:lnTo>
                    <a:lnTo>
                      <a:pt x="353098" y="237731"/>
                    </a:lnTo>
                    <a:lnTo>
                      <a:pt x="376758" y="184708"/>
                    </a:lnTo>
                    <a:lnTo>
                      <a:pt x="369963" y="184416"/>
                    </a:lnTo>
                    <a:lnTo>
                      <a:pt x="356311" y="184658"/>
                    </a:lnTo>
                    <a:lnTo>
                      <a:pt x="350227" y="184175"/>
                    </a:lnTo>
                    <a:lnTo>
                      <a:pt x="354317" y="174523"/>
                    </a:lnTo>
                    <a:lnTo>
                      <a:pt x="367436" y="145643"/>
                    </a:lnTo>
                    <a:lnTo>
                      <a:pt x="370128" y="146011"/>
                    </a:lnTo>
                    <a:lnTo>
                      <a:pt x="373697" y="145288"/>
                    </a:lnTo>
                    <a:lnTo>
                      <a:pt x="376389" y="146011"/>
                    </a:lnTo>
                    <a:lnTo>
                      <a:pt x="375310" y="149047"/>
                    </a:lnTo>
                    <a:lnTo>
                      <a:pt x="373532" y="151917"/>
                    </a:lnTo>
                    <a:lnTo>
                      <a:pt x="372452" y="155143"/>
                    </a:lnTo>
                    <a:lnTo>
                      <a:pt x="425297" y="155143"/>
                    </a:lnTo>
                    <a:lnTo>
                      <a:pt x="456120" y="85801"/>
                    </a:lnTo>
                    <a:lnTo>
                      <a:pt x="457009" y="82956"/>
                    </a:lnTo>
                    <a:lnTo>
                      <a:pt x="405422" y="82765"/>
                    </a:lnTo>
                    <a:lnTo>
                      <a:pt x="404520" y="83121"/>
                    </a:lnTo>
                    <a:lnTo>
                      <a:pt x="400227" y="92252"/>
                    </a:lnTo>
                    <a:lnTo>
                      <a:pt x="393763" y="92621"/>
                    </a:lnTo>
                    <a:lnTo>
                      <a:pt x="391261" y="91897"/>
                    </a:lnTo>
                    <a:lnTo>
                      <a:pt x="408101" y="53733"/>
                    </a:lnTo>
                    <a:lnTo>
                      <a:pt x="438581" y="53771"/>
                    </a:lnTo>
                    <a:lnTo>
                      <a:pt x="448602" y="54102"/>
                    </a:lnTo>
                    <a:lnTo>
                      <a:pt x="445909" y="60020"/>
                    </a:lnTo>
                    <a:lnTo>
                      <a:pt x="445008" y="63246"/>
                    </a:lnTo>
                    <a:lnTo>
                      <a:pt x="496239" y="63411"/>
                    </a:lnTo>
                    <a:lnTo>
                      <a:pt x="498043" y="62877"/>
                    </a:lnTo>
                    <a:lnTo>
                      <a:pt x="525627" y="533"/>
                    </a:lnTo>
                    <a:close/>
                  </a:path>
                  <a:path w="749300" h="238760" extrusionOk="0">
                    <a:moveTo>
                      <a:pt x="749198" y="889"/>
                    </a:moveTo>
                    <a:lnTo>
                      <a:pt x="660171" y="533"/>
                    </a:lnTo>
                    <a:lnTo>
                      <a:pt x="656767" y="1066"/>
                    </a:lnTo>
                    <a:lnTo>
                      <a:pt x="633120" y="54635"/>
                    </a:lnTo>
                    <a:lnTo>
                      <a:pt x="646366" y="54635"/>
                    </a:lnTo>
                    <a:lnTo>
                      <a:pt x="646734" y="55003"/>
                    </a:lnTo>
                    <a:lnTo>
                      <a:pt x="632587" y="86525"/>
                    </a:lnTo>
                    <a:lnTo>
                      <a:pt x="621017" y="86817"/>
                    </a:lnTo>
                    <a:lnTo>
                      <a:pt x="587248" y="86347"/>
                    </a:lnTo>
                    <a:lnTo>
                      <a:pt x="601218" y="54635"/>
                    </a:lnTo>
                    <a:lnTo>
                      <a:pt x="615022" y="54635"/>
                    </a:lnTo>
                    <a:lnTo>
                      <a:pt x="627138" y="27889"/>
                    </a:lnTo>
                    <a:lnTo>
                      <a:pt x="638848" y="889"/>
                    </a:lnTo>
                    <a:lnTo>
                      <a:pt x="616115" y="901"/>
                    </a:lnTo>
                    <a:lnTo>
                      <a:pt x="549275" y="355"/>
                    </a:lnTo>
                    <a:lnTo>
                      <a:pt x="546404" y="889"/>
                    </a:lnTo>
                    <a:lnTo>
                      <a:pt x="522757" y="53200"/>
                    </a:lnTo>
                    <a:lnTo>
                      <a:pt x="522757" y="54279"/>
                    </a:lnTo>
                    <a:lnTo>
                      <a:pt x="535825" y="54279"/>
                    </a:lnTo>
                    <a:lnTo>
                      <a:pt x="536371" y="54813"/>
                    </a:lnTo>
                    <a:lnTo>
                      <a:pt x="532434" y="63944"/>
                    </a:lnTo>
                    <a:lnTo>
                      <a:pt x="530288" y="68249"/>
                    </a:lnTo>
                    <a:lnTo>
                      <a:pt x="482625" y="175564"/>
                    </a:lnTo>
                    <a:lnTo>
                      <a:pt x="478320" y="184340"/>
                    </a:lnTo>
                    <a:lnTo>
                      <a:pt x="464350" y="184696"/>
                    </a:lnTo>
                    <a:lnTo>
                      <a:pt x="440702" y="237731"/>
                    </a:lnTo>
                    <a:lnTo>
                      <a:pt x="533323" y="237909"/>
                    </a:lnTo>
                    <a:lnTo>
                      <a:pt x="544855" y="211848"/>
                    </a:lnTo>
                    <a:lnTo>
                      <a:pt x="556793" y="185953"/>
                    </a:lnTo>
                    <a:lnTo>
                      <a:pt x="556793" y="184696"/>
                    </a:lnTo>
                    <a:lnTo>
                      <a:pt x="543534" y="184696"/>
                    </a:lnTo>
                    <a:lnTo>
                      <a:pt x="543179" y="184162"/>
                    </a:lnTo>
                    <a:lnTo>
                      <a:pt x="560743" y="145288"/>
                    </a:lnTo>
                    <a:lnTo>
                      <a:pt x="604443" y="145288"/>
                    </a:lnTo>
                    <a:lnTo>
                      <a:pt x="606425" y="145643"/>
                    </a:lnTo>
                    <a:lnTo>
                      <a:pt x="602221" y="155524"/>
                    </a:lnTo>
                    <a:lnTo>
                      <a:pt x="589051" y="184696"/>
                    </a:lnTo>
                    <a:lnTo>
                      <a:pt x="584212" y="184886"/>
                    </a:lnTo>
                    <a:lnTo>
                      <a:pt x="579196" y="184340"/>
                    </a:lnTo>
                    <a:lnTo>
                      <a:pt x="574713" y="185064"/>
                    </a:lnTo>
                    <a:lnTo>
                      <a:pt x="551053" y="237007"/>
                    </a:lnTo>
                    <a:lnTo>
                      <a:pt x="551053" y="237909"/>
                    </a:lnTo>
                    <a:lnTo>
                      <a:pt x="643331" y="238442"/>
                    </a:lnTo>
                    <a:lnTo>
                      <a:pt x="667156" y="185775"/>
                    </a:lnTo>
                    <a:lnTo>
                      <a:pt x="667156" y="184886"/>
                    </a:lnTo>
                    <a:lnTo>
                      <a:pt x="654253" y="184886"/>
                    </a:lnTo>
                    <a:lnTo>
                      <a:pt x="653719" y="184162"/>
                    </a:lnTo>
                    <a:lnTo>
                      <a:pt x="661797" y="166255"/>
                    </a:lnTo>
                    <a:lnTo>
                      <a:pt x="685419" y="112318"/>
                    </a:lnTo>
                    <a:lnTo>
                      <a:pt x="711225" y="54813"/>
                    </a:lnTo>
                    <a:lnTo>
                      <a:pt x="716241" y="54635"/>
                    </a:lnTo>
                    <a:lnTo>
                      <a:pt x="720725" y="55168"/>
                    </a:lnTo>
                    <a:lnTo>
                      <a:pt x="725563" y="54279"/>
                    </a:lnTo>
                    <a:lnTo>
                      <a:pt x="749198" y="1612"/>
                    </a:lnTo>
                    <a:lnTo>
                      <a:pt x="749198" y="889"/>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87" name="Google Shape;387;p39"/>
              <p:cNvPicPr preferRelativeResize="0"/>
              <p:nvPr/>
            </p:nvPicPr>
            <p:blipFill rotWithShape="1">
              <a:blip r:embed="rId4">
                <a:alphaModFix/>
              </a:blip>
              <a:srcRect/>
              <a:stretch/>
            </p:blipFill>
            <p:spPr>
              <a:xfrm>
                <a:off x="4325338" y="4689316"/>
                <a:ext cx="428527" cy="273193"/>
              </a:xfrm>
              <a:prstGeom prst="rect">
                <a:avLst/>
              </a:prstGeom>
              <a:noFill/>
              <a:ln>
                <a:noFill/>
              </a:ln>
            </p:spPr>
          </p:pic>
          <p:sp>
            <p:nvSpPr>
              <p:cNvPr id="388" name="Google Shape;388;p39"/>
              <p:cNvSpPr/>
              <p:nvPr/>
            </p:nvSpPr>
            <p:spPr>
              <a:xfrm>
                <a:off x="3610864" y="4941684"/>
                <a:ext cx="1099185" cy="43815"/>
              </a:xfrm>
              <a:custGeom>
                <a:avLst/>
                <a:gdLst/>
                <a:ahLst/>
                <a:cxnLst/>
                <a:rect l="l" t="t" r="r" b="b"/>
                <a:pathLst>
                  <a:path w="1099185" h="43814" extrusionOk="0">
                    <a:moveTo>
                      <a:pt x="960285" y="43218"/>
                    </a:moveTo>
                    <a:lnTo>
                      <a:pt x="889876" y="1841"/>
                    </a:lnTo>
                    <a:lnTo>
                      <a:pt x="880554" y="1651"/>
                    </a:lnTo>
                    <a:lnTo>
                      <a:pt x="636016" y="1295"/>
                    </a:lnTo>
                    <a:lnTo>
                      <a:pt x="436422" y="1295"/>
                    </a:lnTo>
                    <a:lnTo>
                      <a:pt x="357784" y="762"/>
                    </a:lnTo>
                    <a:lnTo>
                      <a:pt x="47485" y="584"/>
                    </a:lnTo>
                    <a:lnTo>
                      <a:pt x="33439" y="317"/>
                    </a:lnTo>
                    <a:lnTo>
                      <a:pt x="19011" y="584"/>
                    </a:lnTo>
                    <a:lnTo>
                      <a:pt x="0" y="41605"/>
                    </a:lnTo>
                    <a:lnTo>
                      <a:pt x="287197" y="41795"/>
                    </a:lnTo>
                    <a:lnTo>
                      <a:pt x="437870" y="42684"/>
                    </a:lnTo>
                    <a:lnTo>
                      <a:pt x="656082" y="43218"/>
                    </a:lnTo>
                    <a:lnTo>
                      <a:pt x="811936" y="43218"/>
                    </a:lnTo>
                    <a:lnTo>
                      <a:pt x="959561" y="43586"/>
                    </a:lnTo>
                    <a:lnTo>
                      <a:pt x="960285" y="43218"/>
                    </a:lnTo>
                    <a:close/>
                  </a:path>
                  <a:path w="1099185" h="43814" extrusionOk="0">
                    <a:moveTo>
                      <a:pt x="1045552" y="13131"/>
                    </a:moveTo>
                    <a:lnTo>
                      <a:pt x="1007389" y="27952"/>
                    </a:lnTo>
                    <a:lnTo>
                      <a:pt x="969225" y="42519"/>
                    </a:lnTo>
                    <a:lnTo>
                      <a:pt x="968159" y="43408"/>
                    </a:lnTo>
                    <a:lnTo>
                      <a:pt x="968336" y="43586"/>
                    </a:lnTo>
                    <a:lnTo>
                      <a:pt x="1032116" y="43586"/>
                    </a:lnTo>
                    <a:lnTo>
                      <a:pt x="1045552" y="13131"/>
                    </a:lnTo>
                    <a:close/>
                  </a:path>
                  <a:path w="1099185" h="43814" extrusionOk="0">
                    <a:moveTo>
                      <a:pt x="1089228" y="26898"/>
                    </a:moveTo>
                    <a:lnTo>
                      <a:pt x="1088796" y="26250"/>
                    </a:lnTo>
                    <a:lnTo>
                      <a:pt x="1088466" y="25171"/>
                    </a:lnTo>
                    <a:lnTo>
                      <a:pt x="1087932" y="22479"/>
                    </a:lnTo>
                    <a:lnTo>
                      <a:pt x="1087399" y="20116"/>
                    </a:lnTo>
                    <a:lnTo>
                      <a:pt x="1087158" y="19799"/>
                    </a:lnTo>
                    <a:lnTo>
                      <a:pt x="1086421" y="18834"/>
                    </a:lnTo>
                    <a:lnTo>
                      <a:pt x="1084707" y="18186"/>
                    </a:lnTo>
                    <a:lnTo>
                      <a:pt x="1084707" y="17970"/>
                    </a:lnTo>
                    <a:lnTo>
                      <a:pt x="1086853" y="17322"/>
                    </a:lnTo>
                    <a:lnTo>
                      <a:pt x="1087285" y="16891"/>
                    </a:lnTo>
                    <a:lnTo>
                      <a:pt x="1088364" y="15811"/>
                    </a:lnTo>
                    <a:lnTo>
                      <a:pt x="1088364" y="12153"/>
                    </a:lnTo>
                    <a:lnTo>
                      <a:pt x="1088085" y="11620"/>
                    </a:lnTo>
                    <a:lnTo>
                      <a:pt x="1087615" y="10756"/>
                    </a:lnTo>
                    <a:lnTo>
                      <a:pt x="1086637" y="10007"/>
                    </a:lnTo>
                    <a:lnTo>
                      <a:pt x="1085342" y="9245"/>
                    </a:lnTo>
                    <a:lnTo>
                      <a:pt x="1083957" y="8763"/>
                    </a:lnTo>
                    <a:lnTo>
                      <a:pt x="1083957" y="12687"/>
                    </a:lnTo>
                    <a:lnTo>
                      <a:pt x="1083957" y="16141"/>
                    </a:lnTo>
                    <a:lnTo>
                      <a:pt x="1082128" y="16891"/>
                    </a:lnTo>
                    <a:lnTo>
                      <a:pt x="1077925" y="16891"/>
                    </a:lnTo>
                    <a:lnTo>
                      <a:pt x="1077925" y="11836"/>
                    </a:lnTo>
                    <a:lnTo>
                      <a:pt x="1078357" y="11722"/>
                    </a:lnTo>
                    <a:lnTo>
                      <a:pt x="1079119" y="11620"/>
                    </a:lnTo>
                    <a:lnTo>
                      <a:pt x="1082763" y="11620"/>
                    </a:lnTo>
                    <a:lnTo>
                      <a:pt x="1083957" y="12687"/>
                    </a:lnTo>
                    <a:lnTo>
                      <a:pt x="1083957" y="8763"/>
                    </a:lnTo>
                    <a:lnTo>
                      <a:pt x="1077607" y="8712"/>
                    </a:lnTo>
                    <a:lnTo>
                      <a:pt x="1075334" y="8928"/>
                    </a:lnTo>
                    <a:lnTo>
                      <a:pt x="1073721" y="9245"/>
                    </a:lnTo>
                    <a:lnTo>
                      <a:pt x="1073721" y="26898"/>
                    </a:lnTo>
                    <a:lnTo>
                      <a:pt x="1077823" y="26898"/>
                    </a:lnTo>
                    <a:lnTo>
                      <a:pt x="1077823" y="19799"/>
                    </a:lnTo>
                    <a:lnTo>
                      <a:pt x="1082014" y="19799"/>
                    </a:lnTo>
                    <a:lnTo>
                      <a:pt x="1083094" y="20650"/>
                    </a:lnTo>
                    <a:lnTo>
                      <a:pt x="1083411" y="22593"/>
                    </a:lnTo>
                    <a:lnTo>
                      <a:pt x="1083957" y="24638"/>
                    </a:lnTo>
                    <a:lnTo>
                      <a:pt x="1084275" y="26250"/>
                    </a:lnTo>
                    <a:lnTo>
                      <a:pt x="1084808" y="26898"/>
                    </a:lnTo>
                    <a:lnTo>
                      <a:pt x="1089228" y="26898"/>
                    </a:lnTo>
                    <a:close/>
                  </a:path>
                  <a:path w="1099185" h="43814" extrusionOk="0">
                    <a:moveTo>
                      <a:pt x="1098689" y="7861"/>
                    </a:moveTo>
                    <a:lnTo>
                      <a:pt x="1094384" y="3543"/>
                    </a:lnTo>
                    <a:lnTo>
                      <a:pt x="1094181" y="3340"/>
                    </a:lnTo>
                    <a:lnTo>
                      <a:pt x="1094181" y="9893"/>
                    </a:lnTo>
                    <a:lnTo>
                      <a:pt x="1094181" y="25501"/>
                    </a:lnTo>
                    <a:lnTo>
                      <a:pt x="1088466" y="31737"/>
                    </a:lnTo>
                    <a:lnTo>
                      <a:pt x="1072769" y="31737"/>
                    </a:lnTo>
                    <a:lnTo>
                      <a:pt x="1066952" y="25501"/>
                    </a:lnTo>
                    <a:lnTo>
                      <a:pt x="1066952" y="9893"/>
                    </a:lnTo>
                    <a:lnTo>
                      <a:pt x="1072769" y="3543"/>
                    </a:lnTo>
                    <a:lnTo>
                      <a:pt x="1088466" y="3543"/>
                    </a:lnTo>
                    <a:lnTo>
                      <a:pt x="1094181" y="9893"/>
                    </a:lnTo>
                    <a:lnTo>
                      <a:pt x="1094181" y="3340"/>
                    </a:lnTo>
                    <a:lnTo>
                      <a:pt x="1090841" y="0"/>
                    </a:lnTo>
                    <a:lnTo>
                      <a:pt x="1070508" y="0"/>
                    </a:lnTo>
                    <a:lnTo>
                      <a:pt x="1062443" y="7861"/>
                    </a:lnTo>
                    <a:lnTo>
                      <a:pt x="1062558" y="18186"/>
                    </a:lnTo>
                    <a:lnTo>
                      <a:pt x="1063866" y="24650"/>
                    </a:lnTo>
                    <a:lnTo>
                      <a:pt x="1067739" y="30327"/>
                    </a:lnTo>
                    <a:lnTo>
                      <a:pt x="1073518" y="34124"/>
                    </a:lnTo>
                    <a:lnTo>
                      <a:pt x="1080617" y="35509"/>
                    </a:lnTo>
                    <a:lnTo>
                      <a:pt x="1087755" y="34124"/>
                    </a:lnTo>
                    <a:lnTo>
                      <a:pt x="1091361" y="31737"/>
                    </a:lnTo>
                    <a:lnTo>
                      <a:pt x="1093495" y="30327"/>
                    </a:lnTo>
                    <a:lnTo>
                      <a:pt x="1097305" y="24638"/>
                    </a:lnTo>
                    <a:lnTo>
                      <a:pt x="1098588" y="18186"/>
                    </a:lnTo>
                    <a:lnTo>
                      <a:pt x="1098689" y="7861"/>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 name="Google Shape;389;p39"/>
              <p:cNvSpPr/>
              <p:nvPr/>
            </p:nvSpPr>
            <p:spPr>
              <a:xfrm>
                <a:off x="3609440" y="5021399"/>
                <a:ext cx="410250" cy="69850"/>
              </a:xfrm>
              <a:custGeom>
                <a:avLst/>
                <a:gdLst/>
                <a:ahLst/>
                <a:cxnLst/>
                <a:rect l="l" t="t" r="r" b="b"/>
                <a:pathLst>
                  <a:path w="485139" h="69850" extrusionOk="0">
                    <a:moveTo>
                      <a:pt x="484644" y="69341"/>
                    </a:moveTo>
                    <a:lnTo>
                      <a:pt x="0" y="69341"/>
                    </a:lnTo>
                    <a:lnTo>
                      <a:pt x="0" y="0"/>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 name="Google Shape;390;p39"/>
              <p:cNvSpPr/>
              <p:nvPr/>
            </p:nvSpPr>
            <p:spPr>
              <a:xfrm>
                <a:off x="4325337" y="5021398"/>
                <a:ext cx="378141" cy="69851"/>
              </a:xfrm>
              <a:custGeom>
                <a:avLst/>
                <a:gdLst/>
                <a:ahLst/>
                <a:cxnLst/>
                <a:rect l="l" t="t" r="r" b="b"/>
                <a:pathLst>
                  <a:path w="434975" h="69850" extrusionOk="0">
                    <a:moveTo>
                      <a:pt x="434911" y="0"/>
                    </a:moveTo>
                    <a:lnTo>
                      <a:pt x="434911" y="69342"/>
                    </a:lnTo>
                    <a:lnTo>
                      <a:pt x="0" y="69342"/>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91" name="Google Shape;391;p39"/>
            <p:cNvSpPr txBox="1"/>
            <p:nvPr/>
          </p:nvSpPr>
          <p:spPr>
            <a:xfrm>
              <a:off x="4029967" y="5017378"/>
              <a:ext cx="272508" cy="147739"/>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000000"/>
                </a:buClr>
                <a:buSzPts val="650"/>
                <a:buFont typeface="Arial"/>
                <a:buNone/>
              </a:pPr>
              <a:r>
                <a:rPr lang="en-US" sz="650" b="0" i="0" u="none" strike="noStrike" cap="none">
                  <a:solidFill>
                    <a:srgbClr val="231F20"/>
                  </a:solidFill>
                  <a:latin typeface="Trebuchet MS"/>
                  <a:ea typeface="Trebuchet MS"/>
                  <a:cs typeface="Trebuchet MS"/>
                  <a:sym typeface="Trebuchet MS"/>
                </a:rPr>
                <a:t>1.25”</a:t>
              </a:r>
              <a:endParaRPr sz="650" b="0" i="0" u="none" strike="noStrike" cap="none">
                <a:solidFill>
                  <a:schemeClr val="dk1"/>
                </a:solidFill>
                <a:latin typeface="Trebuchet MS"/>
                <a:ea typeface="Trebuchet MS"/>
                <a:cs typeface="Trebuchet MS"/>
                <a:sym typeface="Trebuchet MS"/>
              </a:endParaRPr>
            </a:p>
          </p:txBody>
        </p:sp>
        <p:sp>
          <p:nvSpPr>
            <p:cNvPr id="392" name="Google Shape;392;p39"/>
            <p:cNvSpPr txBox="1"/>
            <p:nvPr/>
          </p:nvSpPr>
          <p:spPr>
            <a:xfrm>
              <a:off x="5864341" y="7035441"/>
              <a:ext cx="2468543" cy="300485"/>
            </a:xfrm>
            <a:prstGeom prst="rect">
              <a:avLst/>
            </a:prstGeom>
            <a:noFill/>
            <a:ln>
              <a:noFill/>
            </a:ln>
          </p:spPr>
          <p:txBody>
            <a:bodyPr spcFirstLastPara="1" wrap="square" lIns="0" tIns="15225" rIns="0" bIns="0" anchor="t" anchorCtr="0">
              <a:spAutoFit/>
            </a:bodyPr>
            <a:lstStyle/>
            <a:p>
              <a:pPr marL="1270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231F20"/>
                  </a:solidFill>
                  <a:latin typeface="Arial"/>
                  <a:ea typeface="Arial"/>
                  <a:cs typeface="Arial"/>
                  <a:sym typeface="Arial"/>
                </a:rPr>
                <a:t>circumference = 27.5”</a:t>
              </a:r>
              <a:endParaRPr sz="1400" b="0" i="0" u="none" strike="noStrike" cap="none">
                <a:solidFill>
                  <a:schemeClr val="dk1"/>
                </a:solidFill>
                <a:latin typeface="Arial"/>
                <a:ea typeface="Arial"/>
                <a:cs typeface="Arial"/>
                <a:sym typeface="Arial"/>
              </a:endParaRPr>
            </a:p>
          </p:txBody>
        </p:sp>
        <p:sp>
          <p:nvSpPr>
            <p:cNvPr id="393" name="Google Shape;393;p39"/>
            <p:cNvSpPr/>
            <p:nvPr/>
          </p:nvSpPr>
          <p:spPr>
            <a:xfrm>
              <a:off x="4438717" y="5158059"/>
              <a:ext cx="2188210" cy="2188210"/>
            </a:xfrm>
            <a:custGeom>
              <a:avLst/>
              <a:gdLst/>
              <a:ahLst/>
              <a:cxnLst/>
              <a:rect l="l" t="t" r="r" b="b"/>
              <a:pathLst>
                <a:path w="2188209" h="2188209" extrusionOk="0">
                  <a:moveTo>
                    <a:pt x="2187587" y="0"/>
                  </a:moveTo>
                  <a:lnTo>
                    <a:pt x="2187067" y="48203"/>
                  </a:lnTo>
                  <a:lnTo>
                    <a:pt x="2185512" y="96151"/>
                  </a:lnTo>
                  <a:lnTo>
                    <a:pt x="2182934" y="143835"/>
                  </a:lnTo>
                  <a:lnTo>
                    <a:pt x="2179343" y="191242"/>
                  </a:lnTo>
                  <a:lnTo>
                    <a:pt x="2174751" y="238362"/>
                  </a:lnTo>
                  <a:lnTo>
                    <a:pt x="2169167" y="285185"/>
                  </a:lnTo>
                  <a:lnTo>
                    <a:pt x="2162602" y="331700"/>
                  </a:lnTo>
                  <a:lnTo>
                    <a:pt x="2155067" y="377896"/>
                  </a:lnTo>
                  <a:lnTo>
                    <a:pt x="2146573" y="423763"/>
                  </a:lnTo>
                  <a:lnTo>
                    <a:pt x="2137131" y="469290"/>
                  </a:lnTo>
                  <a:lnTo>
                    <a:pt x="2126750" y="514466"/>
                  </a:lnTo>
                  <a:lnTo>
                    <a:pt x="2115442" y="559280"/>
                  </a:lnTo>
                  <a:lnTo>
                    <a:pt x="2103218" y="603723"/>
                  </a:lnTo>
                  <a:lnTo>
                    <a:pt x="2090087" y="647782"/>
                  </a:lnTo>
                  <a:lnTo>
                    <a:pt x="2076062" y="691448"/>
                  </a:lnTo>
                  <a:lnTo>
                    <a:pt x="2061152" y="734710"/>
                  </a:lnTo>
                  <a:lnTo>
                    <a:pt x="2045368" y="777557"/>
                  </a:lnTo>
                  <a:lnTo>
                    <a:pt x="2028720" y="819979"/>
                  </a:lnTo>
                  <a:lnTo>
                    <a:pt x="2011220" y="861964"/>
                  </a:lnTo>
                  <a:lnTo>
                    <a:pt x="1992879" y="903503"/>
                  </a:lnTo>
                  <a:lnTo>
                    <a:pt x="1973706" y="944584"/>
                  </a:lnTo>
                  <a:lnTo>
                    <a:pt x="1953712" y="985197"/>
                  </a:lnTo>
                  <a:lnTo>
                    <a:pt x="1932909" y="1025331"/>
                  </a:lnTo>
                  <a:lnTo>
                    <a:pt x="1911307" y="1064975"/>
                  </a:lnTo>
                  <a:lnTo>
                    <a:pt x="1888916" y="1104119"/>
                  </a:lnTo>
                  <a:lnTo>
                    <a:pt x="1865747" y="1142752"/>
                  </a:lnTo>
                  <a:lnTo>
                    <a:pt x="1841811" y="1180864"/>
                  </a:lnTo>
                  <a:lnTo>
                    <a:pt x="1817119" y="1218443"/>
                  </a:lnTo>
                  <a:lnTo>
                    <a:pt x="1791681" y="1255480"/>
                  </a:lnTo>
                  <a:lnTo>
                    <a:pt x="1765507" y="1291963"/>
                  </a:lnTo>
                  <a:lnTo>
                    <a:pt x="1738610" y="1327881"/>
                  </a:lnTo>
                  <a:lnTo>
                    <a:pt x="1710998" y="1363225"/>
                  </a:lnTo>
                  <a:lnTo>
                    <a:pt x="1682684" y="1397983"/>
                  </a:lnTo>
                  <a:lnTo>
                    <a:pt x="1653677" y="1432144"/>
                  </a:lnTo>
                  <a:lnTo>
                    <a:pt x="1623989" y="1465699"/>
                  </a:lnTo>
                  <a:lnTo>
                    <a:pt x="1593629" y="1498636"/>
                  </a:lnTo>
                  <a:lnTo>
                    <a:pt x="1562609" y="1530944"/>
                  </a:lnTo>
                  <a:lnTo>
                    <a:pt x="1530939" y="1562614"/>
                  </a:lnTo>
                  <a:lnTo>
                    <a:pt x="1498631" y="1593634"/>
                  </a:lnTo>
                  <a:lnTo>
                    <a:pt x="1465694" y="1623993"/>
                  </a:lnTo>
                  <a:lnTo>
                    <a:pt x="1432139" y="1653681"/>
                  </a:lnTo>
                  <a:lnTo>
                    <a:pt x="1397977" y="1682688"/>
                  </a:lnTo>
                  <a:lnTo>
                    <a:pt x="1363219" y="1711002"/>
                  </a:lnTo>
                  <a:lnTo>
                    <a:pt x="1327876" y="1738614"/>
                  </a:lnTo>
                  <a:lnTo>
                    <a:pt x="1291957" y="1765511"/>
                  </a:lnTo>
                  <a:lnTo>
                    <a:pt x="1255474" y="1791684"/>
                  </a:lnTo>
                  <a:lnTo>
                    <a:pt x="1218438" y="1817122"/>
                  </a:lnTo>
                  <a:lnTo>
                    <a:pt x="1180858" y="1841814"/>
                  </a:lnTo>
                  <a:lnTo>
                    <a:pt x="1142747" y="1865750"/>
                  </a:lnTo>
                  <a:lnTo>
                    <a:pt x="1104114" y="1888918"/>
                  </a:lnTo>
                  <a:lnTo>
                    <a:pt x="1064969" y="1911309"/>
                  </a:lnTo>
                  <a:lnTo>
                    <a:pt x="1025325" y="1932911"/>
                  </a:lnTo>
                  <a:lnTo>
                    <a:pt x="985191" y="1953715"/>
                  </a:lnTo>
                  <a:lnTo>
                    <a:pt x="944578" y="1973708"/>
                  </a:lnTo>
                  <a:lnTo>
                    <a:pt x="903497" y="1992881"/>
                  </a:lnTo>
                  <a:lnTo>
                    <a:pt x="861959" y="2011222"/>
                  </a:lnTo>
                  <a:lnTo>
                    <a:pt x="819974" y="2028722"/>
                  </a:lnTo>
                  <a:lnTo>
                    <a:pt x="777552" y="2045369"/>
                  </a:lnTo>
                  <a:lnTo>
                    <a:pt x="734705" y="2061153"/>
                  </a:lnTo>
                  <a:lnTo>
                    <a:pt x="691443" y="2076063"/>
                  </a:lnTo>
                  <a:lnTo>
                    <a:pt x="647778" y="2090088"/>
                  </a:lnTo>
                  <a:lnTo>
                    <a:pt x="603718" y="2103219"/>
                  </a:lnTo>
                  <a:lnTo>
                    <a:pt x="559276" y="2115443"/>
                  </a:lnTo>
                  <a:lnTo>
                    <a:pt x="514462" y="2126751"/>
                  </a:lnTo>
                  <a:lnTo>
                    <a:pt x="469286" y="2137131"/>
                  </a:lnTo>
                  <a:lnTo>
                    <a:pt x="423760" y="2146574"/>
                  </a:lnTo>
                  <a:lnTo>
                    <a:pt x="377893" y="2155068"/>
                  </a:lnTo>
                  <a:lnTo>
                    <a:pt x="331697" y="2162602"/>
                  </a:lnTo>
                  <a:lnTo>
                    <a:pt x="285183" y="2169167"/>
                  </a:lnTo>
                  <a:lnTo>
                    <a:pt x="238360" y="2174751"/>
                  </a:lnTo>
                  <a:lnTo>
                    <a:pt x="191240" y="2179343"/>
                  </a:lnTo>
                  <a:lnTo>
                    <a:pt x="143833" y="2182934"/>
                  </a:lnTo>
                  <a:lnTo>
                    <a:pt x="96150" y="2185512"/>
                  </a:lnTo>
                  <a:lnTo>
                    <a:pt x="48202" y="2187067"/>
                  </a:lnTo>
                  <a:lnTo>
                    <a:pt x="0" y="2187587"/>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4" name="Google Shape;394;p39"/>
            <p:cNvSpPr txBox="1"/>
            <p:nvPr/>
          </p:nvSpPr>
          <p:spPr>
            <a:xfrm>
              <a:off x="12480502" y="7035441"/>
              <a:ext cx="2337383" cy="300485"/>
            </a:xfrm>
            <a:prstGeom prst="rect">
              <a:avLst/>
            </a:prstGeom>
            <a:noFill/>
            <a:ln>
              <a:noFill/>
            </a:ln>
          </p:spPr>
          <p:txBody>
            <a:bodyPr spcFirstLastPara="1" wrap="square" lIns="0" tIns="15225" rIns="0" bIns="0" anchor="t" anchorCtr="0">
              <a:spAutoFit/>
            </a:bodyPr>
            <a:lstStyle/>
            <a:p>
              <a:pPr marL="1270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231F20"/>
                  </a:solidFill>
                  <a:latin typeface="Arial"/>
                  <a:ea typeface="Arial"/>
                  <a:cs typeface="Arial"/>
                  <a:sym typeface="Arial"/>
                </a:rPr>
                <a:t>circumference = 27.5”</a:t>
              </a:r>
              <a:endParaRPr sz="1400" b="0" i="0" u="none" strike="noStrike" cap="none">
                <a:solidFill>
                  <a:schemeClr val="dk1"/>
                </a:solidFill>
                <a:latin typeface="Arial"/>
                <a:ea typeface="Arial"/>
                <a:cs typeface="Arial"/>
                <a:sym typeface="Arial"/>
              </a:endParaRPr>
            </a:p>
          </p:txBody>
        </p:sp>
        <p:sp>
          <p:nvSpPr>
            <p:cNvPr id="395" name="Google Shape;395;p39"/>
            <p:cNvSpPr/>
            <p:nvPr/>
          </p:nvSpPr>
          <p:spPr>
            <a:xfrm>
              <a:off x="9872970" y="5082251"/>
              <a:ext cx="586740" cy="103505"/>
            </a:xfrm>
            <a:custGeom>
              <a:avLst/>
              <a:gdLst/>
              <a:ahLst/>
              <a:cxnLst/>
              <a:rect l="l" t="t" r="r" b="b"/>
              <a:pathLst>
                <a:path w="586740" h="103504" extrusionOk="0">
                  <a:moveTo>
                    <a:pt x="586117" y="102920"/>
                  </a:moveTo>
                  <a:lnTo>
                    <a:pt x="0" y="102920"/>
                  </a:lnTo>
                  <a:lnTo>
                    <a:pt x="0" y="0"/>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96" name="Google Shape;396;p39"/>
            <p:cNvGrpSpPr/>
            <p:nvPr/>
          </p:nvGrpSpPr>
          <p:grpSpPr>
            <a:xfrm>
              <a:off x="10805025" y="5082247"/>
              <a:ext cx="2287567" cy="2264022"/>
              <a:chOff x="10805025" y="5082247"/>
              <a:chExt cx="2287567" cy="2264022"/>
            </a:xfrm>
          </p:grpSpPr>
          <p:sp>
            <p:nvSpPr>
              <p:cNvPr id="397" name="Google Shape;397;p39"/>
              <p:cNvSpPr/>
              <p:nvPr/>
            </p:nvSpPr>
            <p:spPr>
              <a:xfrm>
                <a:off x="10904382" y="5158060"/>
                <a:ext cx="2188210" cy="2188209"/>
              </a:xfrm>
              <a:custGeom>
                <a:avLst/>
                <a:gdLst/>
                <a:ahLst/>
                <a:cxnLst/>
                <a:rect l="l" t="t" r="r" b="b"/>
                <a:pathLst>
                  <a:path w="2188209" h="2188209" extrusionOk="0">
                    <a:moveTo>
                      <a:pt x="2187587" y="0"/>
                    </a:moveTo>
                    <a:lnTo>
                      <a:pt x="2187067" y="48203"/>
                    </a:lnTo>
                    <a:lnTo>
                      <a:pt x="2185512" y="96151"/>
                    </a:lnTo>
                    <a:lnTo>
                      <a:pt x="2182934" y="143835"/>
                    </a:lnTo>
                    <a:lnTo>
                      <a:pt x="2179343" y="191242"/>
                    </a:lnTo>
                    <a:lnTo>
                      <a:pt x="2174751" y="238362"/>
                    </a:lnTo>
                    <a:lnTo>
                      <a:pt x="2169167" y="285185"/>
                    </a:lnTo>
                    <a:lnTo>
                      <a:pt x="2162602" y="331700"/>
                    </a:lnTo>
                    <a:lnTo>
                      <a:pt x="2155067" y="377896"/>
                    </a:lnTo>
                    <a:lnTo>
                      <a:pt x="2146573" y="423763"/>
                    </a:lnTo>
                    <a:lnTo>
                      <a:pt x="2137131" y="469290"/>
                    </a:lnTo>
                    <a:lnTo>
                      <a:pt x="2126750" y="514466"/>
                    </a:lnTo>
                    <a:lnTo>
                      <a:pt x="2115442" y="559280"/>
                    </a:lnTo>
                    <a:lnTo>
                      <a:pt x="2103218" y="603723"/>
                    </a:lnTo>
                    <a:lnTo>
                      <a:pt x="2090087" y="647782"/>
                    </a:lnTo>
                    <a:lnTo>
                      <a:pt x="2076062" y="691448"/>
                    </a:lnTo>
                    <a:lnTo>
                      <a:pt x="2061152" y="734710"/>
                    </a:lnTo>
                    <a:lnTo>
                      <a:pt x="2045368" y="777557"/>
                    </a:lnTo>
                    <a:lnTo>
                      <a:pt x="2028720" y="819979"/>
                    </a:lnTo>
                    <a:lnTo>
                      <a:pt x="2011220" y="861964"/>
                    </a:lnTo>
                    <a:lnTo>
                      <a:pt x="1992879" y="903503"/>
                    </a:lnTo>
                    <a:lnTo>
                      <a:pt x="1973706" y="944584"/>
                    </a:lnTo>
                    <a:lnTo>
                      <a:pt x="1953712" y="985197"/>
                    </a:lnTo>
                    <a:lnTo>
                      <a:pt x="1932909" y="1025331"/>
                    </a:lnTo>
                    <a:lnTo>
                      <a:pt x="1911307" y="1064975"/>
                    </a:lnTo>
                    <a:lnTo>
                      <a:pt x="1888916" y="1104119"/>
                    </a:lnTo>
                    <a:lnTo>
                      <a:pt x="1865747" y="1142752"/>
                    </a:lnTo>
                    <a:lnTo>
                      <a:pt x="1841811" y="1180864"/>
                    </a:lnTo>
                    <a:lnTo>
                      <a:pt x="1817119" y="1218443"/>
                    </a:lnTo>
                    <a:lnTo>
                      <a:pt x="1791681" y="1255480"/>
                    </a:lnTo>
                    <a:lnTo>
                      <a:pt x="1765507" y="1291963"/>
                    </a:lnTo>
                    <a:lnTo>
                      <a:pt x="1738610" y="1327881"/>
                    </a:lnTo>
                    <a:lnTo>
                      <a:pt x="1710998" y="1363225"/>
                    </a:lnTo>
                    <a:lnTo>
                      <a:pt x="1682684" y="1397983"/>
                    </a:lnTo>
                    <a:lnTo>
                      <a:pt x="1653677" y="1432144"/>
                    </a:lnTo>
                    <a:lnTo>
                      <a:pt x="1623989" y="1465699"/>
                    </a:lnTo>
                    <a:lnTo>
                      <a:pt x="1593629" y="1498636"/>
                    </a:lnTo>
                    <a:lnTo>
                      <a:pt x="1562609" y="1530944"/>
                    </a:lnTo>
                    <a:lnTo>
                      <a:pt x="1530939" y="1562614"/>
                    </a:lnTo>
                    <a:lnTo>
                      <a:pt x="1498631" y="1593634"/>
                    </a:lnTo>
                    <a:lnTo>
                      <a:pt x="1465694" y="1623993"/>
                    </a:lnTo>
                    <a:lnTo>
                      <a:pt x="1432139" y="1653681"/>
                    </a:lnTo>
                    <a:lnTo>
                      <a:pt x="1397977" y="1682688"/>
                    </a:lnTo>
                    <a:lnTo>
                      <a:pt x="1363219" y="1711002"/>
                    </a:lnTo>
                    <a:lnTo>
                      <a:pt x="1327876" y="1738614"/>
                    </a:lnTo>
                    <a:lnTo>
                      <a:pt x="1291957" y="1765511"/>
                    </a:lnTo>
                    <a:lnTo>
                      <a:pt x="1255474" y="1791684"/>
                    </a:lnTo>
                    <a:lnTo>
                      <a:pt x="1218438" y="1817122"/>
                    </a:lnTo>
                    <a:lnTo>
                      <a:pt x="1180858" y="1841814"/>
                    </a:lnTo>
                    <a:lnTo>
                      <a:pt x="1142747" y="1865750"/>
                    </a:lnTo>
                    <a:lnTo>
                      <a:pt x="1104114" y="1888918"/>
                    </a:lnTo>
                    <a:lnTo>
                      <a:pt x="1064969" y="1911309"/>
                    </a:lnTo>
                    <a:lnTo>
                      <a:pt x="1025325" y="1932911"/>
                    </a:lnTo>
                    <a:lnTo>
                      <a:pt x="985191" y="1953715"/>
                    </a:lnTo>
                    <a:lnTo>
                      <a:pt x="944578" y="1973708"/>
                    </a:lnTo>
                    <a:lnTo>
                      <a:pt x="903497" y="1992881"/>
                    </a:lnTo>
                    <a:lnTo>
                      <a:pt x="861959" y="2011222"/>
                    </a:lnTo>
                    <a:lnTo>
                      <a:pt x="819974" y="2028722"/>
                    </a:lnTo>
                    <a:lnTo>
                      <a:pt x="777552" y="2045369"/>
                    </a:lnTo>
                    <a:lnTo>
                      <a:pt x="734705" y="2061153"/>
                    </a:lnTo>
                    <a:lnTo>
                      <a:pt x="691443" y="2076063"/>
                    </a:lnTo>
                    <a:lnTo>
                      <a:pt x="647778" y="2090088"/>
                    </a:lnTo>
                    <a:lnTo>
                      <a:pt x="603718" y="2103219"/>
                    </a:lnTo>
                    <a:lnTo>
                      <a:pt x="559276" y="2115443"/>
                    </a:lnTo>
                    <a:lnTo>
                      <a:pt x="514462" y="2126751"/>
                    </a:lnTo>
                    <a:lnTo>
                      <a:pt x="469286" y="2137131"/>
                    </a:lnTo>
                    <a:lnTo>
                      <a:pt x="423760" y="2146574"/>
                    </a:lnTo>
                    <a:lnTo>
                      <a:pt x="377893" y="2155068"/>
                    </a:lnTo>
                    <a:lnTo>
                      <a:pt x="331697" y="2162602"/>
                    </a:lnTo>
                    <a:lnTo>
                      <a:pt x="285183" y="2169167"/>
                    </a:lnTo>
                    <a:lnTo>
                      <a:pt x="238360" y="2174751"/>
                    </a:lnTo>
                    <a:lnTo>
                      <a:pt x="191240" y="2179343"/>
                    </a:lnTo>
                    <a:lnTo>
                      <a:pt x="143833" y="2182934"/>
                    </a:lnTo>
                    <a:lnTo>
                      <a:pt x="96150" y="2185512"/>
                    </a:lnTo>
                    <a:lnTo>
                      <a:pt x="48202" y="2187067"/>
                    </a:lnTo>
                    <a:lnTo>
                      <a:pt x="0" y="2187587"/>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8" name="Google Shape;398;p39"/>
              <p:cNvSpPr/>
              <p:nvPr/>
            </p:nvSpPr>
            <p:spPr>
              <a:xfrm>
                <a:off x="10805025" y="5082247"/>
                <a:ext cx="610235" cy="103505"/>
              </a:xfrm>
              <a:custGeom>
                <a:avLst/>
                <a:gdLst/>
                <a:ahLst/>
                <a:cxnLst/>
                <a:rect l="l" t="t" r="r" b="b"/>
                <a:pathLst>
                  <a:path w="610234" h="103504" extrusionOk="0">
                    <a:moveTo>
                      <a:pt x="609904" y="0"/>
                    </a:moveTo>
                    <a:lnTo>
                      <a:pt x="609904" y="102920"/>
                    </a:lnTo>
                    <a:lnTo>
                      <a:pt x="0" y="102920"/>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99" name="Google Shape;399;p39"/>
            <p:cNvSpPr txBox="1"/>
            <p:nvPr/>
          </p:nvSpPr>
          <p:spPr>
            <a:xfrm>
              <a:off x="10507600" y="5102252"/>
              <a:ext cx="236595" cy="178622"/>
            </a:xfrm>
            <a:prstGeom prst="rect">
              <a:avLst/>
            </a:prstGeom>
            <a:noFill/>
            <a:ln>
              <a:noFill/>
            </a:ln>
          </p:spPr>
          <p:txBody>
            <a:bodyPr spcFirstLastPara="1" wrap="square" lIns="0" tIns="13950" rIns="0" bIns="0" anchor="t" anchorCtr="0">
              <a:spAutoFit/>
            </a:bodyPr>
            <a:lstStyle/>
            <a:p>
              <a:pPr marL="1270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31F20"/>
                  </a:solidFill>
                  <a:latin typeface="Trebuchet MS"/>
                  <a:ea typeface="Trebuchet MS"/>
                  <a:cs typeface="Trebuchet MS"/>
                  <a:sym typeface="Trebuchet MS"/>
                </a:rPr>
                <a:t>2.5”</a:t>
              </a:r>
              <a:endParaRPr sz="800" b="0" i="0" u="none" strike="noStrike" cap="none">
                <a:solidFill>
                  <a:schemeClr val="dk1"/>
                </a:solidFill>
                <a:latin typeface="Trebuchet MS"/>
                <a:ea typeface="Trebuchet MS"/>
                <a:cs typeface="Trebuchet MS"/>
                <a:sym typeface="Trebuchet MS"/>
              </a:endParaRPr>
            </a:p>
          </p:txBody>
        </p:sp>
        <p:grpSp>
          <p:nvGrpSpPr>
            <p:cNvPr id="400" name="Google Shape;400;p39"/>
            <p:cNvGrpSpPr/>
            <p:nvPr/>
          </p:nvGrpSpPr>
          <p:grpSpPr>
            <a:xfrm>
              <a:off x="9889759" y="4570920"/>
              <a:ext cx="1508760" cy="367486"/>
              <a:chOff x="9889759" y="4570920"/>
              <a:chExt cx="1508760" cy="367486"/>
            </a:xfrm>
          </p:grpSpPr>
          <p:pic>
            <p:nvPicPr>
              <p:cNvPr id="401" name="Google Shape;401;p39"/>
              <p:cNvPicPr preferRelativeResize="0"/>
              <p:nvPr/>
            </p:nvPicPr>
            <p:blipFill rotWithShape="1">
              <a:blip r:embed="rId5">
                <a:alphaModFix/>
              </a:blip>
              <a:srcRect/>
              <a:stretch/>
            </p:blipFill>
            <p:spPr>
              <a:xfrm>
                <a:off x="9925010" y="4686080"/>
                <a:ext cx="266266" cy="252326"/>
              </a:xfrm>
              <a:prstGeom prst="rect">
                <a:avLst/>
              </a:prstGeom>
              <a:noFill/>
              <a:ln>
                <a:noFill/>
              </a:ln>
            </p:spPr>
          </p:pic>
          <p:sp>
            <p:nvSpPr>
              <p:cNvPr id="402" name="Google Shape;402;p39"/>
              <p:cNvSpPr/>
              <p:nvPr/>
            </p:nvSpPr>
            <p:spPr>
              <a:xfrm>
                <a:off x="9889759" y="4570920"/>
                <a:ext cx="1508760" cy="331471"/>
              </a:xfrm>
              <a:custGeom>
                <a:avLst/>
                <a:gdLst/>
                <a:ahLst/>
                <a:cxnLst/>
                <a:rect l="l" t="t" r="r" b="b"/>
                <a:pathLst>
                  <a:path w="1508759" h="331470" extrusionOk="0">
                    <a:moveTo>
                      <a:pt x="314566" y="0"/>
                    </a:moveTo>
                    <a:lnTo>
                      <a:pt x="0" y="0"/>
                    </a:lnTo>
                    <a:lnTo>
                      <a:pt x="13042" y="44970"/>
                    </a:lnTo>
                    <a:lnTo>
                      <a:pt x="13042" y="219036"/>
                    </a:lnTo>
                    <a:lnTo>
                      <a:pt x="145364" y="110236"/>
                    </a:lnTo>
                    <a:lnTo>
                      <a:pt x="178028" y="150050"/>
                    </a:lnTo>
                    <a:lnTo>
                      <a:pt x="301523" y="48463"/>
                    </a:lnTo>
                    <a:lnTo>
                      <a:pt x="301523" y="44970"/>
                    </a:lnTo>
                    <a:lnTo>
                      <a:pt x="314566" y="0"/>
                    </a:lnTo>
                    <a:close/>
                  </a:path>
                  <a:path w="1508759" h="331470" extrusionOk="0">
                    <a:moveTo>
                      <a:pt x="857846" y="0"/>
                    </a:moveTo>
                    <a:lnTo>
                      <a:pt x="602018" y="0"/>
                    </a:lnTo>
                    <a:lnTo>
                      <a:pt x="602018" y="72872"/>
                    </a:lnTo>
                    <a:lnTo>
                      <a:pt x="628370" y="72872"/>
                    </a:lnTo>
                    <a:lnTo>
                      <a:pt x="628370" y="202399"/>
                    </a:lnTo>
                    <a:lnTo>
                      <a:pt x="469468" y="0"/>
                    </a:lnTo>
                    <a:lnTo>
                      <a:pt x="356984" y="0"/>
                    </a:lnTo>
                    <a:lnTo>
                      <a:pt x="356984" y="72872"/>
                    </a:lnTo>
                    <a:lnTo>
                      <a:pt x="383387" y="72872"/>
                    </a:lnTo>
                    <a:lnTo>
                      <a:pt x="383387" y="258178"/>
                    </a:lnTo>
                    <a:lnTo>
                      <a:pt x="356984" y="258178"/>
                    </a:lnTo>
                    <a:lnTo>
                      <a:pt x="356984" y="331050"/>
                    </a:lnTo>
                    <a:lnTo>
                      <a:pt x="469468" y="331050"/>
                    </a:lnTo>
                    <a:lnTo>
                      <a:pt x="469468" y="128651"/>
                    </a:lnTo>
                    <a:lnTo>
                      <a:pt x="628370" y="331050"/>
                    </a:lnTo>
                    <a:lnTo>
                      <a:pt x="714451" y="331050"/>
                    </a:lnTo>
                    <a:lnTo>
                      <a:pt x="714451" y="201104"/>
                    </a:lnTo>
                    <a:lnTo>
                      <a:pt x="827443" y="201104"/>
                    </a:lnTo>
                    <a:lnTo>
                      <a:pt x="827443" y="128155"/>
                    </a:lnTo>
                    <a:lnTo>
                      <a:pt x="714451" y="128155"/>
                    </a:lnTo>
                    <a:lnTo>
                      <a:pt x="714451" y="72872"/>
                    </a:lnTo>
                    <a:lnTo>
                      <a:pt x="857846" y="72872"/>
                    </a:lnTo>
                    <a:lnTo>
                      <a:pt x="857846" y="0"/>
                    </a:lnTo>
                    <a:close/>
                  </a:path>
                  <a:path w="1508759" h="331470" extrusionOk="0">
                    <a:moveTo>
                      <a:pt x="1209929" y="482"/>
                    </a:moveTo>
                    <a:lnTo>
                      <a:pt x="1081976" y="482"/>
                    </a:lnTo>
                    <a:lnTo>
                      <a:pt x="1081976" y="72872"/>
                    </a:lnTo>
                    <a:lnTo>
                      <a:pt x="1104430" y="72872"/>
                    </a:lnTo>
                    <a:lnTo>
                      <a:pt x="1104430" y="127482"/>
                    </a:lnTo>
                    <a:lnTo>
                      <a:pt x="1003007" y="127482"/>
                    </a:lnTo>
                    <a:lnTo>
                      <a:pt x="1003007" y="72872"/>
                    </a:lnTo>
                    <a:lnTo>
                      <a:pt x="1021803" y="72872"/>
                    </a:lnTo>
                    <a:lnTo>
                      <a:pt x="1021803" y="482"/>
                    </a:lnTo>
                    <a:lnTo>
                      <a:pt x="893838" y="482"/>
                    </a:lnTo>
                    <a:lnTo>
                      <a:pt x="893838" y="72872"/>
                    </a:lnTo>
                    <a:lnTo>
                      <a:pt x="916927" y="72872"/>
                    </a:lnTo>
                    <a:lnTo>
                      <a:pt x="916927" y="127482"/>
                    </a:lnTo>
                    <a:lnTo>
                      <a:pt x="916927" y="194792"/>
                    </a:lnTo>
                    <a:lnTo>
                      <a:pt x="916927" y="258292"/>
                    </a:lnTo>
                    <a:lnTo>
                      <a:pt x="893838" y="258292"/>
                    </a:lnTo>
                    <a:lnTo>
                      <a:pt x="893838" y="330682"/>
                    </a:lnTo>
                    <a:lnTo>
                      <a:pt x="1021803" y="330682"/>
                    </a:lnTo>
                    <a:lnTo>
                      <a:pt x="1021803" y="258292"/>
                    </a:lnTo>
                    <a:lnTo>
                      <a:pt x="1003007" y="258292"/>
                    </a:lnTo>
                    <a:lnTo>
                      <a:pt x="1003007" y="194792"/>
                    </a:lnTo>
                    <a:lnTo>
                      <a:pt x="1104430" y="194792"/>
                    </a:lnTo>
                    <a:lnTo>
                      <a:pt x="1104430" y="258292"/>
                    </a:lnTo>
                    <a:lnTo>
                      <a:pt x="1081976" y="258292"/>
                    </a:lnTo>
                    <a:lnTo>
                      <a:pt x="1081976" y="330682"/>
                    </a:lnTo>
                    <a:lnTo>
                      <a:pt x="1209929" y="330682"/>
                    </a:lnTo>
                    <a:lnTo>
                      <a:pt x="1209929" y="258292"/>
                    </a:lnTo>
                    <a:lnTo>
                      <a:pt x="1190409" y="258292"/>
                    </a:lnTo>
                    <a:lnTo>
                      <a:pt x="1190409" y="194792"/>
                    </a:lnTo>
                    <a:lnTo>
                      <a:pt x="1190409" y="127482"/>
                    </a:lnTo>
                    <a:lnTo>
                      <a:pt x="1190409" y="72872"/>
                    </a:lnTo>
                    <a:lnTo>
                      <a:pt x="1209929" y="72872"/>
                    </a:lnTo>
                    <a:lnTo>
                      <a:pt x="1209929" y="482"/>
                    </a:lnTo>
                    <a:close/>
                  </a:path>
                  <a:path w="1508759" h="331470" extrusionOk="0">
                    <a:moveTo>
                      <a:pt x="1508391" y="205727"/>
                    </a:moveTo>
                    <a:lnTo>
                      <a:pt x="1491703" y="158394"/>
                    </a:lnTo>
                    <a:lnTo>
                      <a:pt x="1440230" y="137642"/>
                    </a:lnTo>
                    <a:lnTo>
                      <a:pt x="1345704" y="113995"/>
                    </a:lnTo>
                    <a:lnTo>
                      <a:pt x="1337195" y="111633"/>
                    </a:lnTo>
                    <a:lnTo>
                      <a:pt x="1335722" y="110236"/>
                    </a:lnTo>
                    <a:lnTo>
                      <a:pt x="1335722" y="72872"/>
                    </a:lnTo>
                    <a:lnTo>
                      <a:pt x="1337691" y="70942"/>
                    </a:lnTo>
                    <a:lnTo>
                      <a:pt x="1412824" y="70942"/>
                    </a:lnTo>
                    <a:lnTo>
                      <a:pt x="1414691" y="72872"/>
                    </a:lnTo>
                    <a:lnTo>
                      <a:pt x="1414691" y="106438"/>
                    </a:lnTo>
                    <a:lnTo>
                      <a:pt x="1503603" y="106438"/>
                    </a:lnTo>
                    <a:lnTo>
                      <a:pt x="1503603" y="64363"/>
                    </a:lnTo>
                    <a:lnTo>
                      <a:pt x="1499692" y="35953"/>
                    </a:lnTo>
                    <a:lnTo>
                      <a:pt x="1487792" y="15862"/>
                    </a:lnTo>
                    <a:lnTo>
                      <a:pt x="1467739" y="3937"/>
                    </a:lnTo>
                    <a:lnTo>
                      <a:pt x="1439341" y="0"/>
                    </a:lnTo>
                    <a:lnTo>
                      <a:pt x="1311173" y="0"/>
                    </a:lnTo>
                    <a:lnTo>
                      <a:pt x="1282776" y="3937"/>
                    </a:lnTo>
                    <a:lnTo>
                      <a:pt x="1262722" y="15862"/>
                    </a:lnTo>
                    <a:lnTo>
                      <a:pt x="1250835" y="35953"/>
                    </a:lnTo>
                    <a:lnTo>
                      <a:pt x="1246911" y="64363"/>
                    </a:lnTo>
                    <a:lnTo>
                      <a:pt x="1246911" y="122008"/>
                    </a:lnTo>
                    <a:lnTo>
                      <a:pt x="1263573" y="169392"/>
                    </a:lnTo>
                    <a:lnTo>
                      <a:pt x="1315008" y="190093"/>
                    </a:lnTo>
                    <a:lnTo>
                      <a:pt x="1417116" y="216103"/>
                    </a:lnTo>
                    <a:lnTo>
                      <a:pt x="1419479" y="217563"/>
                    </a:lnTo>
                    <a:lnTo>
                      <a:pt x="1419479" y="258178"/>
                    </a:lnTo>
                    <a:lnTo>
                      <a:pt x="1417523" y="260108"/>
                    </a:lnTo>
                    <a:lnTo>
                      <a:pt x="1336725" y="260108"/>
                    </a:lnTo>
                    <a:lnTo>
                      <a:pt x="1334858" y="258178"/>
                    </a:lnTo>
                    <a:lnTo>
                      <a:pt x="1334858" y="221297"/>
                    </a:lnTo>
                    <a:lnTo>
                      <a:pt x="1245920" y="221297"/>
                    </a:lnTo>
                    <a:lnTo>
                      <a:pt x="1245920" y="266700"/>
                    </a:lnTo>
                    <a:lnTo>
                      <a:pt x="1249857" y="295109"/>
                    </a:lnTo>
                    <a:lnTo>
                      <a:pt x="1261783" y="315201"/>
                    </a:lnTo>
                    <a:lnTo>
                      <a:pt x="1281849" y="327126"/>
                    </a:lnTo>
                    <a:lnTo>
                      <a:pt x="1310208" y="331063"/>
                    </a:lnTo>
                    <a:lnTo>
                      <a:pt x="1444028" y="331063"/>
                    </a:lnTo>
                    <a:lnTo>
                      <a:pt x="1472450" y="327126"/>
                    </a:lnTo>
                    <a:lnTo>
                      <a:pt x="1492542" y="315201"/>
                    </a:lnTo>
                    <a:lnTo>
                      <a:pt x="1504467" y="295109"/>
                    </a:lnTo>
                    <a:lnTo>
                      <a:pt x="1508391" y="266700"/>
                    </a:lnTo>
                    <a:lnTo>
                      <a:pt x="1508391" y="205727"/>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03" name="Google Shape;403;p39"/>
            <p:cNvSpPr txBox="1"/>
            <p:nvPr/>
          </p:nvSpPr>
          <p:spPr>
            <a:xfrm>
              <a:off x="12458629" y="2906670"/>
              <a:ext cx="1669742" cy="383119"/>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31F20"/>
                  </a:solidFill>
                  <a:latin typeface="Arial"/>
                  <a:ea typeface="Arial"/>
                  <a:cs typeface="Arial"/>
                  <a:sym typeface="Arial"/>
                </a:rPr>
                <a:t>Current Size</a:t>
              </a:r>
              <a:endParaRPr sz="1800" b="1" i="0" u="none" strike="noStrike" cap="none">
                <a:solidFill>
                  <a:schemeClr val="dk1"/>
                </a:solidFill>
                <a:latin typeface="Arial"/>
                <a:ea typeface="Arial"/>
                <a:cs typeface="Arial"/>
                <a:sym typeface="Arial"/>
              </a:endParaRPr>
            </a:p>
          </p:txBody>
        </p:sp>
        <p:sp>
          <p:nvSpPr>
            <p:cNvPr id="404" name="Google Shape;404;p39"/>
            <p:cNvSpPr txBox="1"/>
            <p:nvPr/>
          </p:nvSpPr>
          <p:spPr>
            <a:xfrm>
              <a:off x="1172768" y="2807439"/>
              <a:ext cx="1132573" cy="383119"/>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31F20"/>
                  </a:solidFill>
                  <a:latin typeface="Arial"/>
                  <a:ea typeface="Arial"/>
                  <a:cs typeface="Arial"/>
                  <a:sym typeface="Arial"/>
                </a:rPr>
                <a:t>Old Size</a:t>
              </a:r>
              <a:endParaRPr sz="1800" b="1" i="0" u="none" strike="noStrike" cap="none">
                <a:solidFill>
                  <a:schemeClr val="dk1"/>
                </a:solidFill>
                <a:latin typeface="Arial"/>
                <a:ea typeface="Arial"/>
                <a:cs typeface="Arial"/>
                <a:sym typeface="Aria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0"/>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  </a:t>
            </a:r>
            <a:endParaRPr/>
          </a:p>
        </p:txBody>
      </p:sp>
      <p:sp>
        <p:nvSpPr>
          <p:cNvPr id="410" name="Google Shape;410;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EA1F45"/>
              </a:buClr>
              <a:buSzPct val="100000"/>
              <a:buChar char="•"/>
            </a:pPr>
            <a:r>
              <a:rPr lang="en-US"/>
              <a:t>* Please share the following form with your interpreters and head coaches at your upcoming rules meetings.</a:t>
            </a:r>
            <a:endParaRPr/>
          </a:p>
          <a:p>
            <a:pPr marL="228600" lvl="0" indent="-228600" algn="l" rtl="0">
              <a:lnSpc>
                <a:spcPct val="90000"/>
              </a:lnSpc>
              <a:spcBef>
                <a:spcPts val="1000"/>
              </a:spcBef>
              <a:spcAft>
                <a:spcPts val="0"/>
              </a:spcAft>
              <a:buClr>
                <a:srgbClr val="EA1F45"/>
              </a:buClr>
              <a:buSzPct val="100000"/>
              <a:buChar char="•"/>
            </a:pPr>
            <a:r>
              <a:rPr lang="en-US"/>
              <a:t>The attached form now takes the place of the letter which previously would be authored by our office and the Executive Director.</a:t>
            </a:r>
            <a:endParaRPr/>
          </a:p>
          <a:p>
            <a:pPr marL="228600" lvl="0" indent="-228600" algn="l" rtl="0">
              <a:lnSpc>
                <a:spcPct val="90000"/>
              </a:lnSpc>
              <a:spcBef>
                <a:spcPts val="1000"/>
              </a:spcBef>
              <a:spcAft>
                <a:spcPts val="0"/>
              </a:spcAft>
              <a:buClr>
                <a:srgbClr val="EA1F45"/>
              </a:buClr>
              <a:buSzPct val="100000"/>
              <a:buChar char="•"/>
            </a:pPr>
            <a:r>
              <a:rPr lang="en-US"/>
              <a:t>All the host school now has to do now is fill out the form and have the principal sign in order to get approval for a student to wear an Insulin Pump or a Constant Glucose Monitor.</a:t>
            </a:r>
            <a:endParaRPr/>
          </a:p>
          <a:p>
            <a:pPr marL="228600" lvl="0" indent="-228600" algn="l" rtl="0">
              <a:lnSpc>
                <a:spcPct val="90000"/>
              </a:lnSpc>
              <a:spcBef>
                <a:spcPts val="1000"/>
              </a:spcBef>
              <a:spcAft>
                <a:spcPts val="0"/>
              </a:spcAft>
              <a:buClr>
                <a:srgbClr val="EA1F45"/>
              </a:buClr>
              <a:buSzPct val="100000"/>
              <a:buChar char="•"/>
            </a:pPr>
            <a:r>
              <a:rPr lang="en-US"/>
              <a:t>Schools are encouraged to keep this form handy and show it to the officials prior to the game starting.</a:t>
            </a:r>
            <a:endParaRPr/>
          </a:p>
          <a:p>
            <a:pPr marL="228600" lvl="0" indent="-228600" algn="l" rtl="0">
              <a:lnSpc>
                <a:spcPct val="90000"/>
              </a:lnSpc>
              <a:spcBef>
                <a:spcPts val="1000"/>
              </a:spcBef>
              <a:spcAft>
                <a:spcPts val="0"/>
              </a:spcAft>
              <a:buClr>
                <a:srgbClr val="EA1F45"/>
              </a:buClr>
              <a:buSzPct val="100000"/>
              <a:buChar char="•"/>
            </a:pPr>
            <a:r>
              <a:rPr lang="en-US"/>
              <a:t> </a:t>
            </a:r>
            <a:endParaRPr/>
          </a:p>
          <a:p>
            <a:pPr marL="228600" lvl="0" indent="-228600" algn="l" rtl="0">
              <a:lnSpc>
                <a:spcPct val="90000"/>
              </a:lnSpc>
              <a:spcBef>
                <a:spcPts val="1000"/>
              </a:spcBef>
              <a:spcAft>
                <a:spcPts val="0"/>
              </a:spcAft>
              <a:buClr>
                <a:srgbClr val="EA1F45"/>
              </a:buClr>
              <a:buSzPct val="100000"/>
              <a:buChar char="•"/>
            </a:pPr>
            <a:r>
              <a:rPr lang="en-US"/>
              <a:t> </a:t>
            </a:r>
            <a:endParaRPr/>
          </a:p>
        </p:txBody>
      </p:sp>
      <p:pic>
        <p:nvPicPr>
          <p:cNvPr id="411" name="Google Shape;411;p40"/>
          <p:cNvPicPr preferRelativeResize="0"/>
          <p:nvPr/>
        </p:nvPicPr>
        <p:blipFill rotWithShape="1">
          <a:blip r:embed="rId3">
            <a:alphaModFix/>
          </a:blip>
          <a:srcRect/>
          <a:stretch/>
        </p:blipFill>
        <p:spPr>
          <a:xfrm>
            <a:off x="1039523" y="365125"/>
            <a:ext cx="1343025" cy="75709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1"/>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 </a:t>
            </a:r>
            <a:endParaRPr/>
          </a:p>
        </p:txBody>
      </p:sp>
      <p:pic>
        <p:nvPicPr>
          <p:cNvPr id="417" name="Google Shape;417;p41"/>
          <p:cNvPicPr preferRelativeResize="0"/>
          <p:nvPr/>
        </p:nvPicPr>
        <p:blipFill rotWithShape="1">
          <a:blip r:embed="rId3">
            <a:alphaModFix/>
          </a:blip>
          <a:srcRect/>
          <a:stretch/>
        </p:blipFill>
        <p:spPr>
          <a:xfrm>
            <a:off x="838200" y="681037"/>
            <a:ext cx="1343025" cy="552450"/>
          </a:xfrm>
          <a:prstGeom prst="rect">
            <a:avLst/>
          </a:prstGeom>
          <a:noFill/>
          <a:ln>
            <a:noFill/>
          </a:ln>
        </p:spPr>
      </p:pic>
      <p:pic>
        <p:nvPicPr>
          <p:cNvPr id="418" name="Google Shape;418;p41" title="Insulin Form.jpg"/>
          <p:cNvPicPr preferRelativeResize="0"/>
          <p:nvPr/>
        </p:nvPicPr>
        <p:blipFill rotWithShape="1">
          <a:blip r:embed="rId4">
            <a:alphaModFix/>
          </a:blip>
          <a:srcRect/>
          <a:stretch/>
        </p:blipFill>
        <p:spPr>
          <a:xfrm>
            <a:off x="3433825" y="5"/>
            <a:ext cx="5324346" cy="685799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2"/>
          <p:cNvSpPr txBox="1">
            <a:spLocks noGrp="1"/>
          </p:cNvSpPr>
          <p:nvPr>
            <p:ph type="ctrTitle"/>
          </p:nvPr>
        </p:nvSpPr>
        <p:spPr>
          <a:xfrm>
            <a:off x="1524000" y="1480709"/>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8000"/>
              <a:buFont typeface="Calibri"/>
              <a:buNone/>
            </a:pPr>
            <a:r>
              <a:rPr lang="en-US"/>
              <a:t>Thank You</a:t>
            </a:r>
            <a:endParaRPr/>
          </a:p>
        </p:txBody>
      </p:sp>
      <p:sp>
        <p:nvSpPr>
          <p:cNvPr id="424" name="Google Shape;424;p42"/>
          <p:cNvSpPr txBox="1"/>
          <p:nvPr/>
        </p:nvSpPr>
        <p:spPr>
          <a:xfrm>
            <a:off x="1989221" y="5192625"/>
            <a:ext cx="9144000"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NFHS.org		Phone # 317-972-6900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REQUIRED UNIFORM</a:t>
            </a:r>
            <a:br>
              <a:rPr lang="en-US"/>
            </a:br>
            <a:r>
              <a:rPr lang="en-US"/>
              <a:t>RULE 4-1-4c</a:t>
            </a:r>
            <a:endParaRPr/>
          </a:p>
        </p:txBody>
      </p:sp>
      <p:sp>
        <p:nvSpPr>
          <p:cNvPr id="123" name="Google Shape;123;p5"/>
          <p:cNvSpPr txBox="1">
            <a:spLocks noGrp="1"/>
          </p:cNvSpPr>
          <p:nvPr>
            <p:ph type="body" idx="1"/>
          </p:nvPr>
        </p:nvSpPr>
        <p:spPr>
          <a:xfrm>
            <a:off x="6213989" y="1654334"/>
            <a:ext cx="533751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a:t>Home team socks shall be a single dominant </a:t>
            </a:r>
            <a:r>
              <a:rPr lang="en-US">
                <a:solidFill>
                  <a:srgbClr val="FF0000"/>
                </a:solidFill>
              </a:rPr>
              <a:t>dark</a:t>
            </a:r>
            <a:r>
              <a:rPr lang="en-US"/>
              <a:t> color, but not necessarily the color of the jersey for the home team. Dark is defined as any color which contrasts to white.</a:t>
            </a:r>
            <a:endParaRPr/>
          </a:p>
        </p:txBody>
      </p:sp>
      <p:pic>
        <p:nvPicPr>
          <p:cNvPr id="124" name="Google Shape;124;p5"/>
          <p:cNvPicPr preferRelativeResize="0"/>
          <p:nvPr/>
        </p:nvPicPr>
        <p:blipFill rotWithShape="1">
          <a:blip r:embed="rId3">
            <a:alphaModFix/>
          </a:blip>
          <a:srcRect/>
          <a:stretch/>
        </p:blipFill>
        <p:spPr>
          <a:xfrm>
            <a:off x="936917" y="1687628"/>
            <a:ext cx="4972269" cy="432110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6"/>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TOOTH &amp; MOUTH PROTECTOR</a:t>
            </a:r>
            <a:br>
              <a:rPr lang="en-US"/>
            </a:br>
            <a:r>
              <a:rPr lang="en-US"/>
              <a:t>RULE 4-2-7d</a:t>
            </a:r>
            <a:endParaRPr/>
          </a:p>
        </p:txBody>
      </p:sp>
      <p:sp>
        <p:nvSpPr>
          <p:cNvPr id="131" name="Google Shape;131;p6"/>
          <p:cNvSpPr txBox="1"/>
          <p:nvPr/>
        </p:nvSpPr>
        <p:spPr>
          <a:xfrm>
            <a:off x="7167716" y="1721977"/>
            <a:ext cx="4630993" cy="436975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EA1F45"/>
              </a:buClr>
              <a:buSzPts val="3200"/>
              <a:buFont typeface="Arial"/>
              <a:buNone/>
            </a:pPr>
            <a:r>
              <a:rPr lang="en-US" sz="3200" b="0" i="0" u="none" strike="noStrike" cap="none">
                <a:solidFill>
                  <a:srgbClr val="7F7F7F"/>
                </a:solidFill>
                <a:latin typeface="Calibri"/>
                <a:ea typeface="Calibri"/>
                <a:cs typeface="Calibri"/>
                <a:sym typeface="Calibri"/>
              </a:rPr>
              <a:t>Tooth and mouth protectors, if worn by players, should not serve any function other than to protect the teeth or mouth.</a:t>
            </a:r>
            <a:endParaRPr sz="1400" b="0" i="0" u="none" strike="noStrike" cap="none">
              <a:solidFill>
                <a:srgbClr val="000000"/>
              </a:solidFill>
              <a:latin typeface="Arial"/>
              <a:ea typeface="Arial"/>
              <a:cs typeface="Arial"/>
              <a:sym typeface="Arial"/>
            </a:endParaRPr>
          </a:p>
        </p:txBody>
      </p:sp>
      <p:pic>
        <p:nvPicPr>
          <p:cNvPr id="132" name="Google Shape;132;p6" descr="A black and white picture of a chain and a black object&#10;&#10;AI-generated content may be incorrect."/>
          <p:cNvPicPr preferRelativeResize="0"/>
          <p:nvPr/>
        </p:nvPicPr>
        <p:blipFill rotWithShape="1">
          <a:blip r:embed="rId3">
            <a:alphaModFix/>
          </a:blip>
          <a:srcRect/>
          <a:stretch/>
        </p:blipFill>
        <p:spPr>
          <a:xfrm>
            <a:off x="838200" y="1721977"/>
            <a:ext cx="5970524" cy="2232675"/>
          </a:xfrm>
          <a:prstGeom prst="rect">
            <a:avLst/>
          </a:prstGeom>
          <a:noFill/>
          <a:ln>
            <a:noFill/>
          </a:ln>
        </p:spPr>
      </p:pic>
      <p:pic>
        <p:nvPicPr>
          <p:cNvPr id="133" name="Google Shape;133;p6" descr="A black and white image of a black and white image of a black and white image of a black and white image of a black and white image of a black and white image of a black and&#10;&#10;AI-generated content may be incorrect."/>
          <p:cNvPicPr preferRelativeResize="0"/>
          <p:nvPr/>
        </p:nvPicPr>
        <p:blipFill rotWithShape="1">
          <a:blip r:embed="rId4">
            <a:alphaModFix/>
          </a:blip>
          <a:srcRect/>
          <a:stretch/>
        </p:blipFill>
        <p:spPr>
          <a:xfrm>
            <a:off x="838200" y="3985941"/>
            <a:ext cx="5970524" cy="222187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WEARABLE TECHNOLOGY</a:t>
            </a:r>
            <a:br>
              <a:rPr lang="en-US"/>
            </a:br>
            <a:r>
              <a:rPr lang="en-US"/>
              <a:t>RULE 4-2-11a thru c</a:t>
            </a:r>
            <a:endParaRPr/>
          </a:p>
        </p:txBody>
      </p:sp>
      <p:sp>
        <p:nvSpPr>
          <p:cNvPr id="140" name="Google Shape;140;p7"/>
          <p:cNvSpPr txBox="1">
            <a:spLocks noGrp="1"/>
          </p:cNvSpPr>
          <p:nvPr>
            <p:ph type="body" idx="1"/>
          </p:nvPr>
        </p:nvSpPr>
        <p:spPr>
          <a:xfrm>
            <a:off x="8662219" y="1690689"/>
            <a:ext cx="3342968" cy="402185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SzPts val="2800"/>
              <a:buNone/>
            </a:pPr>
            <a:r>
              <a:rPr lang="en-US"/>
              <a:t>Players are not permitted to wear any type of audio or video device to record, transmit or livestream, aligning with other NFHS rules books.</a:t>
            </a:r>
            <a:endParaRPr/>
          </a:p>
          <a:p>
            <a:pPr marL="0" lvl="0" indent="0" algn="l" rtl="0">
              <a:lnSpc>
                <a:spcPct val="90000"/>
              </a:lnSpc>
              <a:spcBef>
                <a:spcPts val="1000"/>
              </a:spcBef>
              <a:spcAft>
                <a:spcPts val="0"/>
              </a:spcAft>
              <a:buSzPts val="2800"/>
              <a:buNone/>
            </a:pPr>
            <a:r>
              <a:rPr lang="en-US"/>
              <a:t>State associations may further restrict electronic devices.</a:t>
            </a:r>
            <a:endParaRPr/>
          </a:p>
        </p:txBody>
      </p:sp>
      <p:pic>
        <p:nvPicPr>
          <p:cNvPr id="141" name="Google Shape;141;p7"/>
          <p:cNvPicPr preferRelativeResize="0"/>
          <p:nvPr/>
        </p:nvPicPr>
        <p:blipFill rotWithShape="1">
          <a:blip r:embed="rId3">
            <a:alphaModFix/>
          </a:blip>
          <a:srcRect/>
          <a:stretch/>
        </p:blipFill>
        <p:spPr>
          <a:xfrm>
            <a:off x="287592" y="1690688"/>
            <a:ext cx="8184369" cy="43382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097FD-6990-606A-46E7-B6F9C59A256B}"/>
              </a:ext>
            </a:extLst>
          </p:cNvPr>
          <p:cNvSpPr>
            <a:spLocks noGrp="1"/>
          </p:cNvSpPr>
          <p:nvPr>
            <p:ph type="title"/>
          </p:nvPr>
        </p:nvSpPr>
        <p:spPr/>
        <p:txBody>
          <a:bodyPr/>
          <a:lstStyle/>
          <a:p>
            <a:r>
              <a:rPr lang="en-US" dirty="0"/>
              <a:t>Players Equipment</a:t>
            </a:r>
          </a:p>
        </p:txBody>
      </p:sp>
      <p:sp>
        <p:nvSpPr>
          <p:cNvPr id="3" name="Text Placeholder 2">
            <a:extLst>
              <a:ext uri="{FF2B5EF4-FFF2-40B4-BE49-F238E27FC236}">
                <a16:creationId xmlns:a16="http://schemas.microsoft.com/office/drawing/2014/main" id="{83CCCB6B-F39F-F462-E13F-91687202C437}"/>
              </a:ext>
            </a:extLst>
          </p:cNvPr>
          <p:cNvSpPr>
            <a:spLocks noGrp="1"/>
          </p:cNvSpPr>
          <p:nvPr>
            <p:ph type="body" idx="1"/>
          </p:nvPr>
        </p:nvSpPr>
        <p:spPr/>
        <p:txBody>
          <a:bodyPr>
            <a:normAutofit lnSpcReduction="10000"/>
          </a:bodyPr>
          <a:lstStyle/>
          <a:p>
            <a:r>
              <a:rPr lang="en-US" b="1" dirty="0"/>
              <a:t>Referees are required to enforce proper/appropriately sized SHINGUARDS for  all participants. </a:t>
            </a:r>
            <a:r>
              <a:rPr lang="en-US" dirty="0"/>
              <a:t>This statement is critical to all OFFICIALS and COACHES (</a:t>
            </a:r>
            <a:r>
              <a:rPr lang="en-US" dirty="0" err="1"/>
              <a:t>pg</a:t>
            </a:r>
            <a:r>
              <a:rPr lang="en-US" dirty="0"/>
              <a:t> 35 4.4.1)</a:t>
            </a:r>
          </a:p>
          <a:p>
            <a:r>
              <a:rPr lang="en-US" dirty="0"/>
              <a:t>"However, shin guards that appear suspiciously small, or look undersized compared to other players, REQUIRE closer scrutiny. Once EXAMINED by the official, the legality of the shin guard is determined ONLY by the visual presence of the NOCSAE seal marked somewhere on the shin guard."</a:t>
            </a:r>
          </a:p>
          <a:p>
            <a:r>
              <a:rPr lang="en-US" b="1" dirty="0"/>
              <a:t>Deal with inappropriate shin guards BEFORE the match starts, then enforce “illegal” equipment penalties as they occur during the match</a:t>
            </a:r>
            <a:endParaRPr lang="en-US" dirty="0"/>
          </a:p>
        </p:txBody>
      </p:sp>
    </p:spTree>
    <p:extLst>
      <p:ext uri="{BB962C8B-B14F-4D97-AF65-F5344CB8AC3E}">
        <p14:creationId xmlns:p14="http://schemas.microsoft.com/office/powerpoint/2010/main" val="3518513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8"/>
          <p:cNvSpPr txBox="1">
            <a:spLocks noGrp="1"/>
          </p:cNvSpPr>
          <p:nvPr>
            <p:ph type="title"/>
          </p:nvPr>
        </p:nvSpPr>
        <p:spPr>
          <a:xfrm>
            <a:off x="838200" y="365125"/>
            <a:ext cx="84911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5B"/>
              </a:buClr>
              <a:buSzPts val="4400"/>
              <a:buFont typeface="Calibri"/>
              <a:buNone/>
            </a:pPr>
            <a:r>
              <a:rPr lang="en-US"/>
              <a:t>THE OFFICIALS</a:t>
            </a:r>
            <a:br>
              <a:rPr lang="en-US"/>
            </a:br>
            <a:r>
              <a:rPr lang="en-US"/>
              <a:t>RULE 5-3-1f thru j</a:t>
            </a:r>
            <a:endParaRPr/>
          </a:p>
        </p:txBody>
      </p:sp>
      <p:sp>
        <p:nvSpPr>
          <p:cNvPr id="148" name="Google Shape;148;p8"/>
          <p:cNvSpPr txBox="1">
            <a:spLocks noGrp="1"/>
          </p:cNvSpPr>
          <p:nvPr>
            <p:ph type="body" idx="1"/>
          </p:nvPr>
        </p:nvSpPr>
        <p:spPr>
          <a:xfrm>
            <a:off x="8613057" y="1825625"/>
            <a:ext cx="3382297" cy="43513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SzPct val="100000"/>
              <a:buNone/>
            </a:pPr>
            <a:r>
              <a:rPr lang="en-US"/>
              <a:t>Added clarification in Rule 5, for the officials' responsibilities to now include directing any player shown a yellow or red card to leave the field of play.</a:t>
            </a:r>
            <a:endParaRPr/>
          </a:p>
          <a:p>
            <a:pPr marL="0" lvl="0" indent="0" algn="l" rtl="0">
              <a:lnSpc>
                <a:spcPct val="90000"/>
              </a:lnSpc>
              <a:spcBef>
                <a:spcPts val="1000"/>
              </a:spcBef>
              <a:spcAft>
                <a:spcPts val="0"/>
              </a:spcAft>
              <a:buSzPct val="100000"/>
              <a:buNone/>
            </a:pPr>
            <a:r>
              <a:rPr lang="en-US"/>
              <a:t>The official must notify both coaches, the scorer, and other official(s) of the nature of the misconduct after showing a yellow or red card to a player, coach or bench personnel.</a:t>
            </a:r>
            <a:endParaRPr/>
          </a:p>
        </p:txBody>
      </p:sp>
      <p:pic>
        <p:nvPicPr>
          <p:cNvPr id="149" name="Google Shape;149;p8"/>
          <p:cNvPicPr preferRelativeResize="0"/>
          <p:nvPr/>
        </p:nvPicPr>
        <p:blipFill rotWithShape="1">
          <a:blip r:embed="rId3">
            <a:alphaModFix/>
          </a:blip>
          <a:srcRect/>
          <a:stretch/>
        </p:blipFill>
        <p:spPr>
          <a:xfrm>
            <a:off x="838200" y="1825625"/>
            <a:ext cx="7646557" cy="397540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TotalTime>
  <Words>4266</Words>
  <Application>Microsoft Office PowerPoint</Application>
  <PresentationFormat>Widescreen</PresentationFormat>
  <Paragraphs>251</Paragraphs>
  <Slides>44</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Play</vt:lpstr>
      <vt:lpstr>Trebuchet MS</vt:lpstr>
      <vt:lpstr>Calibri</vt:lpstr>
      <vt:lpstr>Arial</vt:lpstr>
      <vt:lpstr>Office Theme</vt:lpstr>
      <vt:lpstr>2026-27 NFHS Soccer PowerPoint</vt:lpstr>
      <vt:lpstr>            PIAA Information</vt:lpstr>
      <vt:lpstr> </vt:lpstr>
      <vt:lpstr>2026-27 NFHS Soccer Rules Changes</vt:lpstr>
      <vt:lpstr>REQUIRED UNIFORM RULE 4-1-4c</vt:lpstr>
      <vt:lpstr>TOOTH &amp; MOUTH PROTECTOR RULE 4-2-7d</vt:lpstr>
      <vt:lpstr>WEARABLE TECHNOLOGY RULE 4-2-11a thru c</vt:lpstr>
      <vt:lpstr>Players Equipment</vt:lpstr>
      <vt:lpstr>THE OFFICIALS RULE 5-3-1f thru j</vt:lpstr>
      <vt:lpstr>KICKOFF  RULE 8-1-2</vt:lpstr>
      <vt:lpstr>BITING  RULE 12-2-3</vt:lpstr>
      <vt:lpstr>FOULS AND MISCONDUCT RULE 12-1-2c</vt:lpstr>
      <vt:lpstr>GOALKEEPER INTERFERENCE RULE 12-3-2</vt:lpstr>
      <vt:lpstr>RULE 12-3-2a</vt:lpstr>
      <vt:lpstr>GOALKEEPER RULES 12-3-1, 12-3-3a and 17-1-1, 3</vt:lpstr>
      <vt:lpstr>GOALKEEPER  RULES 12-3-3a(2)</vt:lpstr>
      <vt:lpstr>INDIRECT FREE KICKS RULE 12-3-5</vt:lpstr>
      <vt:lpstr>VERBAL OFFENSES  RULES 12-3-6, 12-3-7</vt:lpstr>
      <vt:lpstr>DOGSO EJECTIONS  RULE 12-6-1b (1-4)</vt:lpstr>
      <vt:lpstr>Misconduct</vt:lpstr>
      <vt:lpstr>FREE KICK RESTARTS  RULES 13-1 THRU 13-3</vt:lpstr>
      <vt:lpstr>RULE 13-2  When and Where Awarded </vt:lpstr>
      <vt:lpstr>PENALTY KICK  RULE 14-1-2 – ENCROACHMENT</vt:lpstr>
      <vt:lpstr>RULE 14 -1-2 </vt:lpstr>
      <vt:lpstr>PENALTY KICK  RULE 14-1-3 – GOALKEEPER ENCROACHMENT</vt:lpstr>
      <vt:lpstr>PENALTY KICK  RULE 14 – KICKER FEINTING</vt:lpstr>
      <vt:lpstr>PENALTY KICK  RULE 14  Penalty Chart</vt:lpstr>
      <vt:lpstr>2026-27 NFHS Soccer Editorial Changes</vt:lpstr>
      <vt:lpstr>PLAYER EQUIPMENT RULE 4-1-2</vt:lpstr>
      <vt:lpstr>PLAYER EQUIPMENT RULE 4-1-3</vt:lpstr>
      <vt:lpstr>2026-27 NFHS Soccer Points of Emphasis</vt:lpstr>
      <vt:lpstr>PROPERLY MARKED FIELDS</vt:lpstr>
      <vt:lpstr>NFHS AUTHENTICATING  MARK ON GAME BALLS</vt:lpstr>
      <vt:lpstr>SHARED PROFESSIONALISM  AND BENCH ACCOUNTABILITY</vt:lpstr>
      <vt:lpstr>SHARED PROFESSIONALISM  AND BENCH ACCOUNTABILITY</vt:lpstr>
      <vt:lpstr>MANAGING GOAL  CELEBRATIONS</vt:lpstr>
      <vt:lpstr>MANAGING GOAL  CELEBRATIONS</vt:lpstr>
      <vt:lpstr>PENALTY KICK OFFENSES  AND THE CONCEPT OF IMPACT</vt:lpstr>
      <vt:lpstr>NFHS Authentication Mark Update</vt:lpstr>
      <vt:lpstr>NFHS Authenticating Mark Update</vt:lpstr>
      <vt:lpstr>Soccer</vt:lpstr>
      <vt:lpstr>  </vt:lpstr>
      <vt:lpstr>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Kim McIntosh</dc:creator>
  <cp:lastModifiedBy>Gerry Blase</cp:lastModifiedBy>
  <cp:revision>2</cp:revision>
  <dcterms:created xsi:type="dcterms:W3CDTF">2024-02-15T19:09:41Z</dcterms:created>
  <dcterms:modified xsi:type="dcterms:W3CDTF">2026-08-09T20:23:29Z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0x0101001843062DF35A63409C6ED9167BE63B20</vt:lpwstr>
  </property>
</Properties>
</file>